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6"/>
  </p:notesMasterIdLst>
  <p:handoutMasterIdLst>
    <p:handoutMasterId r:id="rId147"/>
  </p:handoutMasterIdLst>
  <p:sldIdLst>
    <p:sldId id="327" r:id="rId3"/>
    <p:sldId id="328" r:id="rId4"/>
    <p:sldId id="281" r:id="rId5"/>
    <p:sldId id="282" r:id="rId6"/>
    <p:sldId id="283" r:id="rId7"/>
    <p:sldId id="285" r:id="rId8"/>
    <p:sldId id="256" r:id="rId9"/>
    <p:sldId id="257" r:id="rId10"/>
    <p:sldId id="258" r:id="rId11"/>
    <p:sldId id="259" r:id="rId12"/>
    <p:sldId id="260" r:id="rId13"/>
    <p:sldId id="261" r:id="rId14"/>
    <p:sldId id="262" r:id="rId15"/>
    <p:sldId id="264" r:id="rId16"/>
    <p:sldId id="263" r:id="rId17"/>
    <p:sldId id="265" r:id="rId18"/>
    <p:sldId id="266" r:id="rId19"/>
    <p:sldId id="267" r:id="rId20"/>
    <p:sldId id="268" r:id="rId21"/>
    <p:sldId id="269" r:id="rId22"/>
    <p:sldId id="271" r:id="rId23"/>
    <p:sldId id="272" r:id="rId24"/>
    <p:sldId id="273" r:id="rId25"/>
    <p:sldId id="274" r:id="rId26"/>
    <p:sldId id="275" r:id="rId27"/>
    <p:sldId id="276" r:id="rId28"/>
    <p:sldId id="277" r:id="rId29"/>
    <p:sldId id="279" r:id="rId30"/>
    <p:sldId id="329" r:id="rId31"/>
    <p:sldId id="290"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50" r:id="rId54"/>
    <p:sldId id="313" r:id="rId55"/>
    <p:sldId id="314" r:id="rId56"/>
    <p:sldId id="315" r:id="rId57"/>
    <p:sldId id="340" r:id="rId58"/>
    <p:sldId id="319" r:id="rId59"/>
    <p:sldId id="320" r:id="rId60"/>
    <p:sldId id="321" r:id="rId61"/>
    <p:sldId id="341" r:id="rId62"/>
    <p:sldId id="322" r:id="rId63"/>
    <p:sldId id="323" r:id="rId64"/>
    <p:sldId id="324" r:id="rId65"/>
    <p:sldId id="351" r:id="rId66"/>
    <p:sldId id="325" r:id="rId67"/>
    <p:sldId id="326" r:id="rId68"/>
    <p:sldId id="330" r:id="rId69"/>
    <p:sldId id="358" r:id="rId70"/>
    <p:sldId id="335" r:id="rId71"/>
    <p:sldId id="336" r:id="rId72"/>
    <p:sldId id="337" r:id="rId73"/>
    <p:sldId id="338" r:id="rId74"/>
    <p:sldId id="339" r:id="rId75"/>
    <p:sldId id="357" r:id="rId76"/>
    <p:sldId id="332" r:id="rId77"/>
    <p:sldId id="333" r:id="rId78"/>
    <p:sldId id="354" r:id="rId79"/>
    <p:sldId id="355" r:id="rId80"/>
    <p:sldId id="356" r:id="rId81"/>
    <p:sldId id="359" r:id="rId82"/>
    <p:sldId id="376" r:id="rId83"/>
    <p:sldId id="377" r:id="rId84"/>
    <p:sldId id="288" r:id="rId85"/>
    <p:sldId id="28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8" r:id="rId103"/>
    <p:sldId id="381" r:id="rId104"/>
    <p:sldId id="384" r:id="rId105"/>
    <p:sldId id="382" r:id="rId106"/>
    <p:sldId id="385" r:id="rId107"/>
    <p:sldId id="379" r:id="rId108"/>
    <p:sldId id="380" r:id="rId109"/>
    <p:sldId id="383" r:id="rId110"/>
    <p:sldId id="397" r:id="rId111"/>
    <p:sldId id="386" r:id="rId112"/>
    <p:sldId id="387" r:id="rId113"/>
    <p:sldId id="388" r:id="rId114"/>
    <p:sldId id="389" r:id="rId115"/>
    <p:sldId id="390" r:id="rId116"/>
    <p:sldId id="391" r:id="rId117"/>
    <p:sldId id="392" r:id="rId118"/>
    <p:sldId id="393" r:id="rId119"/>
    <p:sldId id="394" r:id="rId120"/>
    <p:sldId id="395" r:id="rId121"/>
    <p:sldId id="396" r:id="rId122"/>
    <p:sldId id="418" r:id="rId123"/>
    <p:sldId id="398" r:id="rId124"/>
    <p:sldId id="419" r:id="rId125"/>
    <p:sldId id="420" r:id="rId126"/>
    <p:sldId id="399" r:id="rId127"/>
    <p:sldId id="400" r:id="rId128"/>
    <p:sldId id="401" r:id="rId129"/>
    <p:sldId id="402" r:id="rId130"/>
    <p:sldId id="403" r:id="rId131"/>
    <p:sldId id="404" r:id="rId132"/>
    <p:sldId id="405" r:id="rId133"/>
    <p:sldId id="406" r:id="rId134"/>
    <p:sldId id="407" r:id="rId135"/>
    <p:sldId id="408" r:id="rId136"/>
    <p:sldId id="409" r:id="rId137"/>
    <p:sldId id="410" r:id="rId138"/>
    <p:sldId id="411" r:id="rId139"/>
    <p:sldId id="421" r:id="rId140"/>
    <p:sldId id="416" r:id="rId141"/>
    <p:sldId id="422" r:id="rId142"/>
    <p:sldId id="424" r:id="rId143"/>
    <p:sldId id="423" r:id="rId144"/>
    <p:sldId id="417" r:id="rId145"/>
  </p:sldIdLst>
  <p:sldSz cx="9144000" cy="5143500" type="screen16x9"/>
  <p:notesSz cx="6858000" cy="9199563"/>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521415D9-36F7-43E2-AB2F-B90AF26B5E84}">
      <p14:sectionLst xmlns:p14="http://schemas.microsoft.com/office/powerpoint/2010/main">
        <p14:section name="LG 3-1" id="{75A08774-4BAE-4088-BA6D-14E0990F61BD}">
          <p14:sldIdLst>
            <p14:sldId id="327"/>
            <p14:sldId id="328"/>
            <p14:sldId id="281"/>
            <p14:sldId id="282"/>
            <p14:sldId id="283"/>
            <p14:sldId id="285"/>
            <p14:sldId id="256"/>
            <p14:sldId id="257"/>
            <p14:sldId id="258"/>
            <p14:sldId id="259"/>
            <p14:sldId id="260"/>
            <p14:sldId id="261"/>
            <p14:sldId id="262"/>
            <p14:sldId id="264"/>
            <p14:sldId id="263"/>
            <p14:sldId id="265"/>
            <p14:sldId id="266"/>
            <p14:sldId id="267"/>
            <p14:sldId id="268"/>
            <p14:sldId id="269"/>
            <p14:sldId id="271"/>
            <p14:sldId id="272"/>
            <p14:sldId id="273"/>
            <p14:sldId id="274"/>
            <p14:sldId id="275"/>
            <p14:sldId id="276"/>
            <p14:sldId id="277"/>
            <p14:sldId id="279"/>
            <p14:sldId id="329"/>
            <p14:sldId id="290"/>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50"/>
            <p14:sldId id="313"/>
            <p14:sldId id="314"/>
            <p14:sldId id="315"/>
            <p14:sldId id="340"/>
            <p14:sldId id="319"/>
            <p14:sldId id="320"/>
            <p14:sldId id="321"/>
            <p14:sldId id="341"/>
            <p14:sldId id="322"/>
            <p14:sldId id="323"/>
            <p14:sldId id="324"/>
            <p14:sldId id="351"/>
            <p14:sldId id="325"/>
            <p14:sldId id="326"/>
            <p14:sldId id="330"/>
            <p14:sldId id="358"/>
            <p14:sldId id="335"/>
            <p14:sldId id="336"/>
            <p14:sldId id="337"/>
            <p14:sldId id="338"/>
            <p14:sldId id="339"/>
            <p14:sldId id="357"/>
            <p14:sldId id="332"/>
            <p14:sldId id="333"/>
            <p14:sldId id="354"/>
            <p14:sldId id="355"/>
            <p14:sldId id="356"/>
          </p14:sldIdLst>
        </p14:section>
        <p14:section name="LG 3-2" id="{585BD17F-B2CB-495D-87AF-5F12DA28D473}">
          <p14:sldIdLst>
            <p14:sldId id="359"/>
            <p14:sldId id="376"/>
            <p14:sldId id="377"/>
            <p14:sldId id="288"/>
            <p14:sldId id="289"/>
            <p14:sldId id="360"/>
            <p14:sldId id="361"/>
            <p14:sldId id="362"/>
            <p14:sldId id="363"/>
            <p14:sldId id="364"/>
            <p14:sldId id="365"/>
            <p14:sldId id="366"/>
            <p14:sldId id="367"/>
            <p14:sldId id="368"/>
            <p14:sldId id="369"/>
            <p14:sldId id="370"/>
            <p14:sldId id="371"/>
            <p14:sldId id="372"/>
            <p14:sldId id="373"/>
            <p14:sldId id="374"/>
            <p14:sldId id="375"/>
            <p14:sldId id="378"/>
            <p14:sldId id="381"/>
            <p14:sldId id="384"/>
            <p14:sldId id="382"/>
            <p14:sldId id="385"/>
            <p14:sldId id="379"/>
            <p14:sldId id="380"/>
            <p14:sldId id="383"/>
            <p14:sldId id="397"/>
            <p14:sldId id="386"/>
            <p14:sldId id="387"/>
            <p14:sldId id="388"/>
            <p14:sldId id="389"/>
            <p14:sldId id="390"/>
            <p14:sldId id="391"/>
            <p14:sldId id="392"/>
            <p14:sldId id="393"/>
            <p14:sldId id="394"/>
            <p14:sldId id="395"/>
            <p14:sldId id="396"/>
            <p14:sldId id="418"/>
            <p14:sldId id="398"/>
            <p14:sldId id="419"/>
            <p14:sldId id="420"/>
            <p14:sldId id="399"/>
            <p14:sldId id="400"/>
            <p14:sldId id="401"/>
            <p14:sldId id="402"/>
            <p14:sldId id="403"/>
            <p14:sldId id="404"/>
            <p14:sldId id="405"/>
            <p14:sldId id="406"/>
            <p14:sldId id="407"/>
            <p14:sldId id="408"/>
            <p14:sldId id="409"/>
            <p14:sldId id="410"/>
            <p14:sldId id="411"/>
            <p14:sldId id="421"/>
            <p14:sldId id="416"/>
            <p14:sldId id="422"/>
            <p14:sldId id="424"/>
            <p14:sldId id="423"/>
            <p14:sldId id="41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87621" autoAdjust="0"/>
  </p:normalViewPr>
  <p:slideViewPr>
    <p:cSldViewPr>
      <p:cViewPr varScale="1">
        <p:scale>
          <a:sx n="100" d="100"/>
          <a:sy n="100" d="100"/>
        </p:scale>
        <p:origin x="77" y="4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576"/>
          </a:xfrm>
          <a:prstGeom prst="rect">
            <a:avLst/>
          </a:prstGeom>
        </p:spPr>
        <p:txBody>
          <a:bodyPr vert="horz" lIns="91433" tIns="45716" rIns="91433" bIns="45716"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61576"/>
          </a:xfrm>
          <a:prstGeom prst="rect">
            <a:avLst/>
          </a:prstGeom>
        </p:spPr>
        <p:txBody>
          <a:bodyPr vert="horz" lIns="91433" tIns="45716" rIns="91433" bIns="45716" rtlCol="0"/>
          <a:lstStyle>
            <a:lvl1pPr algn="r">
              <a:defRPr sz="1200"/>
            </a:lvl1pPr>
          </a:lstStyle>
          <a:p>
            <a:fld id="{7034040A-BD5E-4FB8-AAB3-6B5C748C5AE9}" type="datetimeFigureOut">
              <a:rPr lang="en-US" smtClean="0"/>
              <a:t>2/27/2017</a:t>
            </a:fld>
            <a:endParaRPr lang="en-US"/>
          </a:p>
        </p:txBody>
      </p:sp>
      <p:sp>
        <p:nvSpPr>
          <p:cNvPr id="4" name="Footer Placeholder 3"/>
          <p:cNvSpPr>
            <a:spLocks noGrp="1"/>
          </p:cNvSpPr>
          <p:nvPr>
            <p:ph type="ftr" sz="quarter" idx="2"/>
          </p:nvPr>
        </p:nvSpPr>
        <p:spPr>
          <a:xfrm>
            <a:off x="0" y="8737990"/>
            <a:ext cx="2971800" cy="461575"/>
          </a:xfrm>
          <a:prstGeom prst="rect">
            <a:avLst/>
          </a:prstGeom>
        </p:spPr>
        <p:txBody>
          <a:bodyPr vert="horz" lIns="91433" tIns="45716" rIns="91433"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37990"/>
            <a:ext cx="2971800" cy="461575"/>
          </a:xfrm>
          <a:prstGeom prst="rect">
            <a:avLst/>
          </a:prstGeom>
        </p:spPr>
        <p:txBody>
          <a:bodyPr vert="horz" lIns="91433" tIns="45716" rIns="91433" bIns="45716" rtlCol="0" anchor="b"/>
          <a:lstStyle>
            <a:lvl1pPr algn="r">
              <a:defRPr sz="1200"/>
            </a:lvl1pPr>
          </a:lstStyle>
          <a:p>
            <a:fld id="{B5BA23C7-62B8-4577-9C26-12C3059ECF4F}" type="slidenum">
              <a:rPr lang="en-US" smtClean="0"/>
              <a:t>‹#›</a:t>
            </a:fld>
            <a:endParaRPr lang="en-US"/>
          </a:p>
        </p:txBody>
      </p:sp>
    </p:spTree>
    <p:extLst>
      <p:ext uri="{BB962C8B-B14F-4D97-AF65-F5344CB8AC3E}">
        <p14:creationId xmlns:p14="http://schemas.microsoft.com/office/powerpoint/2010/main" val="206983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33" tIns="45716" rIns="91433" bIns="45716" rtlCol="0"/>
          <a:lstStyle>
            <a:lvl1pPr algn="l">
              <a:defRPr sz="1200"/>
            </a:lvl1pPr>
            <a:extLst/>
          </a:lstStyle>
          <a:p>
            <a:endParaRPr lang="en-US"/>
          </a:p>
        </p:txBody>
      </p:sp>
      <p:sp>
        <p:nvSpPr>
          <p:cNvPr id="3" name="Date Placeholder 2"/>
          <p:cNvSpPr>
            <a:spLocks noGrp="1"/>
          </p:cNvSpPr>
          <p:nvPr>
            <p:ph type="dt" idx="1"/>
          </p:nvPr>
        </p:nvSpPr>
        <p:spPr>
          <a:xfrm>
            <a:off x="3884614" y="0"/>
            <a:ext cx="2971800" cy="459978"/>
          </a:xfrm>
          <a:prstGeom prst="rect">
            <a:avLst/>
          </a:prstGeom>
        </p:spPr>
        <p:txBody>
          <a:bodyPr vert="horz" lIns="91433" tIns="45716" rIns="91433" bIns="45716" rtlCol="0"/>
          <a:lstStyle>
            <a:lvl1pPr algn="r">
              <a:defRPr sz="1200"/>
            </a:lvl1pPr>
            <a:extLst/>
          </a:lstStyle>
          <a:p>
            <a:fld id="{A8ADFD5B-A66C-449C-B6E8-FB716D07777D}" type="datetimeFigureOut">
              <a:rPr lang="en-US" smtClean="0"/>
              <a:pPr/>
              <a:t>2/27/2017</a:t>
            </a:fld>
            <a:endParaRPr lang="en-US"/>
          </a:p>
        </p:txBody>
      </p:sp>
      <p:sp>
        <p:nvSpPr>
          <p:cNvPr id="4" name="Slide Image Placeholder 3"/>
          <p:cNvSpPr>
            <a:spLocks noGrp="1" noRot="1" noChangeAspect="1"/>
          </p:cNvSpPr>
          <p:nvPr>
            <p:ph type="sldImg" idx="2"/>
          </p:nvPr>
        </p:nvSpPr>
        <p:spPr>
          <a:xfrm>
            <a:off x="363538" y="690563"/>
            <a:ext cx="6130925" cy="3449637"/>
          </a:xfrm>
          <a:prstGeom prst="rect">
            <a:avLst/>
          </a:prstGeom>
          <a:noFill/>
          <a:ln w="12700">
            <a:solidFill>
              <a:prstClr val="black"/>
            </a:solidFill>
          </a:ln>
        </p:spPr>
        <p:txBody>
          <a:bodyPr vert="horz" lIns="91433" tIns="45716" rIns="91433" bIns="45716" rtlCol="0" anchor="ctr"/>
          <a:lstStyle>
            <a:extLst/>
          </a:lstStyle>
          <a:p>
            <a:endParaRPr lang="en-US"/>
          </a:p>
        </p:txBody>
      </p:sp>
      <p:sp>
        <p:nvSpPr>
          <p:cNvPr id="5" name="Notes Placeholder 4"/>
          <p:cNvSpPr>
            <a:spLocks noGrp="1"/>
          </p:cNvSpPr>
          <p:nvPr>
            <p:ph type="body" sz="quarter" idx="3"/>
          </p:nvPr>
        </p:nvSpPr>
        <p:spPr>
          <a:xfrm>
            <a:off x="685800" y="4369794"/>
            <a:ext cx="5486400" cy="4139803"/>
          </a:xfrm>
          <a:prstGeom prst="rect">
            <a:avLst/>
          </a:prstGeom>
        </p:spPr>
        <p:txBody>
          <a:bodyPr vert="horz" lIns="91433" tIns="45716" rIns="91433" bIns="45716"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33" tIns="45716" rIns="91433" bIns="45716"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4" y="8737988"/>
            <a:ext cx="2971800" cy="459978"/>
          </a:xfrm>
          <a:prstGeom prst="rect">
            <a:avLst/>
          </a:prstGeom>
        </p:spPr>
        <p:txBody>
          <a:bodyPr vert="horz" lIns="91433" tIns="45716" rIns="91433" bIns="45716"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7</a:t>
            </a:fld>
            <a:endParaRPr lang="en-US"/>
          </a:p>
        </p:txBody>
      </p:sp>
    </p:spTree>
    <p:extLst>
      <p:ext uri="{BB962C8B-B14F-4D97-AF65-F5344CB8AC3E}">
        <p14:creationId xmlns:p14="http://schemas.microsoft.com/office/powerpoint/2010/main" val="411228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299AFFB4-DEE4-4C8D-91DB-D2C4244A8CCF}" type="slidenum">
              <a:rPr lang="en-US" smtClean="0">
                <a:solidFill>
                  <a:srgbClr val="000000"/>
                </a:solidFill>
                <a:latin typeface="Arial" charset="0"/>
              </a:rPr>
              <a:pPr/>
              <a:t>44</a:t>
            </a:fld>
            <a:endParaRPr lang="en-US" smtClean="0">
              <a:solidFill>
                <a:srgbClr val="000000"/>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2008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A58057DB-6BF5-4277-A00A-75CF3A432B8A}" type="slidenum">
              <a:rPr lang="en-US" smtClean="0">
                <a:solidFill>
                  <a:srgbClr val="000000"/>
                </a:solidFill>
                <a:latin typeface="Arial" charset="0"/>
              </a:rPr>
              <a:pPr/>
              <a:t>45</a:t>
            </a:fld>
            <a:endParaRPr lang="en-US" smtClean="0">
              <a:solidFill>
                <a:srgbClr val="000000"/>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3876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1123B051-BBCF-43D1-B648-673450292F75}" type="slidenum">
              <a:rPr lang="en-US" smtClean="0">
                <a:solidFill>
                  <a:srgbClr val="000000"/>
                </a:solidFill>
                <a:latin typeface="Arial" charset="0"/>
              </a:rPr>
              <a:pPr/>
              <a:t>46</a:t>
            </a:fld>
            <a:endParaRPr lang="en-US" smtClean="0">
              <a:solidFill>
                <a:srgbClr val="000000"/>
              </a:solidFill>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095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1DC87757-F0D3-42BF-9C77-9E426C1D50D7}" type="slidenum">
              <a:rPr lang="en-US" smtClean="0">
                <a:solidFill>
                  <a:srgbClr val="000000"/>
                </a:solidFill>
                <a:latin typeface="Arial" charset="0"/>
              </a:rPr>
              <a:pPr/>
              <a:t>47</a:t>
            </a:fld>
            <a:endParaRPr lang="en-US" smtClean="0">
              <a:solidFill>
                <a:srgbClr val="000000"/>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5110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79645C7E-F22B-4240-BADE-EF12433EE3A9}" type="slidenum">
              <a:rPr lang="en-US" smtClean="0">
                <a:solidFill>
                  <a:srgbClr val="000000"/>
                </a:solidFill>
                <a:latin typeface="Arial" charset="0"/>
              </a:rPr>
              <a:pPr/>
              <a:t>48</a:t>
            </a:fld>
            <a:endParaRPr lang="en-US" smtClean="0">
              <a:solidFill>
                <a:srgbClr val="000000"/>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578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F80434DB-AE52-46FA-B08D-F97321DC54BC}" type="slidenum">
              <a:rPr lang="en-US" smtClean="0">
                <a:solidFill>
                  <a:srgbClr val="000000"/>
                </a:solidFill>
                <a:latin typeface="Arial" charset="0"/>
              </a:rPr>
              <a:pPr/>
              <a:t>49</a:t>
            </a:fld>
            <a:endParaRPr lang="en-US" smtClean="0">
              <a:solidFill>
                <a:srgbClr val="000000"/>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7384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1DDFD-BC95-495C-A0C4-C44F12D77F3B}" type="slidenum">
              <a:rPr lang="en-US" altLang="en-US"/>
              <a:pPr/>
              <a:t>60</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1028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Can you think of a suitable diagram that will show all the possible outcomes?</a:t>
            </a:r>
          </a:p>
          <a:p>
            <a:pPr marL="171450" indent="-171450">
              <a:buFont typeface="Arial" panose="020B0604020202020204" pitchFamily="34" charset="0"/>
              <a:buChar char="•"/>
            </a:pPr>
            <a:r>
              <a:rPr lang="en-US" dirty="0" smtClean="0"/>
              <a:t>Does it make a difference whether Amy picks the balls one at a time, rather than at the same time? Explain your answer. </a:t>
            </a:r>
          </a:p>
          <a:p>
            <a:pPr marL="171450" indent="-171450">
              <a:buFont typeface="Arial" panose="020B0604020202020204" pitchFamily="34" charset="0"/>
              <a:buChar char="•"/>
            </a:pPr>
            <a:r>
              <a:rPr lang="en-US" dirty="0" smtClean="0"/>
              <a:t>Is it possible to select the same ball twice?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67</a:t>
            </a:fld>
            <a:endParaRPr lang="en-US"/>
          </a:p>
        </p:txBody>
      </p:sp>
    </p:spTree>
    <p:extLst>
      <p:ext uri="{BB962C8B-B14F-4D97-AF65-F5344CB8AC3E}">
        <p14:creationId xmlns:p14="http://schemas.microsoft.com/office/powerpoint/2010/main" val="154165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Anna’s work appears intuitively correct. She assumes that there are only two outcomes (that the two balls are the same color or that they are different colors), so that the probabilities are equal. Anna does not take into account the changes in probabilities once a ball is removed from the bag and not replaced.</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70</a:t>
            </a:fld>
            <a:endParaRPr lang="en-US"/>
          </a:p>
        </p:txBody>
      </p:sp>
    </p:spTree>
    <p:extLst>
      <p:ext uri="{BB962C8B-B14F-4D97-AF65-F5344CB8AC3E}">
        <p14:creationId xmlns:p14="http://schemas.microsoft.com/office/powerpoint/2010/main" val="250666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Ella clearly presents her work, however she makes the mistake of including the diagonals. This means the same ball is selected twice. This is not possible, as the balls are not replaced.</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71</a:t>
            </a:fld>
            <a:endParaRPr lang="en-US"/>
          </a:p>
        </p:txBody>
      </p:sp>
    </p:spTree>
    <p:extLst>
      <p:ext uri="{BB962C8B-B14F-4D97-AF65-F5344CB8AC3E}">
        <p14:creationId xmlns:p14="http://schemas.microsoft.com/office/powerpoint/2010/main" val="28222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1A5D7211-3CE5-4F5D-86B0-9B56F39107B3}" type="slidenum">
              <a:rPr lang="en-US" smtClean="0">
                <a:solidFill>
                  <a:srgbClr val="000000"/>
                </a:solidFill>
                <a:latin typeface="Arial" charset="0"/>
              </a:rPr>
              <a:pPr/>
              <a:t>32</a:t>
            </a:fld>
            <a:endParaRPr lang="en-US" smtClean="0">
              <a:solidFill>
                <a:srgbClr val="000000"/>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86786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Jordan’s work is difficult to follow. He does not label the branches of the tree. Jordan does not take into account that the first ball is not replaced. When selecting the second ball there are only 5 balls in the bag, so these probability fractions should all have a denominator of 5. </a:t>
            </a:r>
          </a:p>
          <a:p>
            <a:endParaRPr lang="en-US" dirty="0" smtClean="0"/>
          </a:p>
          <a:p>
            <a:r>
              <a:rPr lang="en-US" dirty="0" smtClean="0"/>
              <a:t>Where does the denominator of 6 come from? What is the sum of all final probabilities? What does this tell you about Jordan’s work? [He has made a mistake.]</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72</a:t>
            </a:fld>
            <a:endParaRPr lang="en-US"/>
          </a:p>
        </p:txBody>
      </p:sp>
    </p:spTree>
    <p:extLst>
      <p:ext uri="{BB962C8B-B14F-4D97-AF65-F5344CB8AC3E}">
        <p14:creationId xmlns:p14="http://schemas.microsoft.com/office/powerpoint/2010/main" val="395477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 is wrong: the game is not fair.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73</a:t>
            </a:fld>
            <a:endParaRPr lang="en-US"/>
          </a:p>
        </p:txBody>
      </p:sp>
    </p:spTree>
    <p:extLst>
      <p:ext uri="{BB962C8B-B14F-4D97-AF65-F5344CB8AC3E}">
        <p14:creationId xmlns:p14="http://schemas.microsoft.com/office/powerpoint/2010/main" val="3596096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78</a:t>
            </a:fld>
            <a:endParaRPr lang="en-US"/>
          </a:p>
        </p:txBody>
      </p:sp>
    </p:spTree>
    <p:extLst>
      <p:ext uri="{BB962C8B-B14F-4D97-AF65-F5344CB8AC3E}">
        <p14:creationId xmlns:p14="http://schemas.microsoft.com/office/powerpoint/2010/main" val="3709498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79</a:t>
            </a:fld>
            <a:endParaRPr lang="en-US"/>
          </a:p>
        </p:txBody>
      </p:sp>
    </p:spTree>
    <p:extLst>
      <p:ext uri="{BB962C8B-B14F-4D97-AF65-F5344CB8AC3E}">
        <p14:creationId xmlns:p14="http://schemas.microsoft.com/office/powerpoint/2010/main" val="271785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85</a:t>
            </a:fld>
            <a:endParaRPr lang="en-US"/>
          </a:p>
        </p:txBody>
      </p:sp>
    </p:spTree>
    <p:extLst>
      <p:ext uri="{BB962C8B-B14F-4D97-AF65-F5344CB8AC3E}">
        <p14:creationId xmlns:p14="http://schemas.microsoft.com/office/powerpoint/2010/main" val="1593007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You are now going to continue with the same game you worked on in the warmup, but this time</a:t>
            </a:r>
          </a:p>
          <a:p>
            <a:r>
              <a:rPr lang="en-US" sz="1200" b="0" i="1" u="none" strike="noStrike" kern="1200" baseline="0" dirty="0" smtClean="0">
                <a:solidFill>
                  <a:schemeClr val="tx1"/>
                </a:solidFill>
                <a:latin typeface="+mn-lt"/>
                <a:ea typeface="+mn-ea"/>
                <a:cs typeface="+mn-cs"/>
              </a:rPr>
              <a:t>there are some black balls already in the bag.</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106</a:t>
            </a:fld>
            <a:endParaRPr lang="en-US"/>
          </a:p>
        </p:txBody>
      </p:sp>
    </p:spTree>
    <p:extLst>
      <p:ext uri="{BB962C8B-B14F-4D97-AF65-F5344CB8AC3E}">
        <p14:creationId xmlns:p14="http://schemas.microsoft.com/office/powerpoint/2010/main" val="4018157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Write some comments about Amy’s work.</a:t>
            </a:r>
          </a:p>
          <a:p>
            <a:r>
              <a:rPr lang="en-US" sz="1200" b="0" i="0" u="none" strike="noStrike" kern="1200" baseline="0" dirty="0" smtClean="0">
                <a:solidFill>
                  <a:schemeClr val="tx1"/>
                </a:solidFill>
                <a:latin typeface="+mn-lt"/>
                <a:ea typeface="+mn-ea"/>
                <a:cs typeface="+mn-cs"/>
              </a:rPr>
              <a:t>Can you understand what she has done?</a:t>
            </a:r>
          </a:p>
          <a:p>
            <a:r>
              <a:rPr lang="en-US" sz="1200" b="0" i="0" u="none" strike="noStrike" kern="1200" baseline="0" dirty="0" smtClean="0">
                <a:solidFill>
                  <a:schemeClr val="tx1"/>
                </a:solidFill>
                <a:latin typeface="+mn-lt"/>
                <a:ea typeface="+mn-ea"/>
                <a:cs typeface="+mn-cs"/>
              </a:rPr>
              <a:t>Try to correct her mistakes.</a:t>
            </a:r>
          </a:p>
          <a:p>
            <a:r>
              <a:rPr lang="en-US" sz="1200" b="0" i="0" u="none" strike="noStrike" kern="1200" baseline="0" dirty="0" smtClean="0">
                <a:solidFill>
                  <a:schemeClr val="tx1"/>
                </a:solidFill>
                <a:latin typeface="+mn-lt"/>
                <a:ea typeface="+mn-ea"/>
                <a:cs typeface="+mn-cs"/>
              </a:rPr>
              <a:t>Use Amy’s method to calculate the probability of a positive test being wrong in Country B.</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112</a:t>
            </a:fld>
            <a:endParaRPr lang="en-US"/>
          </a:p>
        </p:txBody>
      </p:sp>
    </p:spTree>
    <p:extLst>
      <p:ext uri="{BB962C8B-B14F-4D97-AF65-F5344CB8AC3E}">
        <p14:creationId xmlns:p14="http://schemas.microsoft.com/office/powerpoint/2010/main" val="1683359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Write some comments about Noreen’s work.</a:t>
            </a:r>
          </a:p>
          <a:p>
            <a:r>
              <a:rPr lang="en-US" sz="1200" b="0" i="0" u="none" strike="noStrike" kern="1200" baseline="0" dirty="0" smtClean="0">
                <a:solidFill>
                  <a:schemeClr val="tx1"/>
                </a:solidFill>
                <a:latin typeface="+mn-lt"/>
                <a:ea typeface="+mn-ea"/>
                <a:cs typeface="+mn-cs"/>
              </a:rPr>
              <a:t>Can you understand what she has done?</a:t>
            </a:r>
          </a:p>
          <a:p>
            <a:r>
              <a:rPr lang="en-US" sz="1200" b="0" i="0" u="none" strike="noStrike" kern="1200" baseline="0" dirty="0" smtClean="0">
                <a:solidFill>
                  <a:schemeClr val="tx1"/>
                </a:solidFill>
                <a:latin typeface="+mn-lt"/>
                <a:ea typeface="+mn-ea"/>
                <a:cs typeface="+mn-cs"/>
              </a:rPr>
              <a:t>Try to correct her mistakes.</a:t>
            </a:r>
          </a:p>
          <a:p>
            <a:r>
              <a:rPr lang="en-US" sz="1200" b="0" i="0" u="none" strike="noStrike" kern="1200" baseline="0" dirty="0" smtClean="0">
                <a:solidFill>
                  <a:schemeClr val="tx1"/>
                </a:solidFill>
                <a:latin typeface="+mn-lt"/>
                <a:ea typeface="+mn-ea"/>
                <a:cs typeface="+mn-cs"/>
              </a:rPr>
              <a:t>Use Noreen’s method to calculate the probability of a positive test being wrong in Country B.</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113</a:t>
            </a:fld>
            <a:endParaRPr lang="en-US"/>
          </a:p>
        </p:txBody>
      </p:sp>
    </p:spTree>
    <p:extLst>
      <p:ext uri="{BB962C8B-B14F-4D97-AF65-F5344CB8AC3E}">
        <p14:creationId xmlns:p14="http://schemas.microsoft.com/office/powerpoint/2010/main" val="3857856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Write some comments about Chun’s work.</a:t>
            </a:r>
          </a:p>
          <a:p>
            <a:r>
              <a:rPr lang="en-US" sz="1200" b="0" i="0" u="none" strike="noStrike" kern="1200" baseline="0" dirty="0" smtClean="0">
                <a:solidFill>
                  <a:schemeClr val="tx1"/>
                </a:solidFill>
                <a:latin typeface="+mn-lt"/>
                <a:ea typeface="+mn-ea"/>
                <a:cs typeface="+mn-cs"/>
              </a:rPr>
              <a:t>Can you understand what she has done?</a:t>
            </a:r>
          </a:p>
          <a:p>
            <a:r>
              <a:rPr lang="en-US" sz="1200" b="0" i="0" u="none" strike="noStrike" kern="1200" baseline="0" dirty="0" smtClean="0">
                <a:solidFill>
                  <a:schemeClr val="tx1"/>
                </a:solidFill>
                <a:latin typeface="+mn-lt"/>
                <a:ea typeface="+mn-ea"/>
                <a:cs typeface="+mn-cs"/>
              </a:rPr>
              <a:t>Try to correct her mistakes.</a:t>
            </a:r>
          </a:p>
          <a:p>
            <a:r>
              <a:rPr lang="en-US" sz="1200" b="0" i="0" u="none" strike="noStrike" kern="1200" baseline="0" dirty="0" smtClean="0">
                <a:solidFill>
                  <a:schemeClr val="tx1"/>
                </a:solidFill>
                <a:latin typeface="+mn-lt"/>
                <a:ea typeface="+mn-ea"/>
                <a:cs typeface="+mn-cs"/>
              </a:rPr>
              <a:t>Use Chun’s method to calculate the probability of a positive test being wrong in Country B.</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114</a:t>
            </a:fld>
            <a:endParaRPr lang="en-US"/>
          </a:p>
        </p:txBody>
      </p:sp>
    </p:spTree>
    <p:extLst>
      <p:ext uri="{BB962C8B-B14F-4D97-AF65-F5344CB8AC3E}">
        <p14:creationId xmlns:p14="http://schemas.microsoft.com/office/powerpoint/2010/main" val="1386364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Can you understand what Rajeev has done? What isn’t clear about his work?</a:t>
            </a:r>
          </a:p>
          <a:p>
            <a:r>
              <a:rPr lang="en-US" sz="1200" b="0" i="0" u="none" strike="noStrike" kern="1200" baseline="0" dirty="0" smtClean="0">
                <a:solidFill>
                  <a:schemeClr val="tx1"/>
                </a:solidFill>
                <a:latin typeface="+mn-lt"/>
                <a:ea typeface="+mn-ea"/>
                <a:cs typeface="+mn-cs"/>
              </a:rPr>
              <a:t>What has he got right? What mistakes has he made?</a:t>
            </a:r>
          </a:p>
          <a:p>
            <a:r>
              <a:rPr lang="en-US" sz="1200" b="0" i="0" u="none" strike="noStrike" kern="1200" baseline="0" dirty="0" smtClean="0">
                <a:solidFill>
                  <a:schemeClr val="tx1"/>
                </a:solidFill>
                <a:latin typeface="+mn-lt"/>
                <a:ea typeface="+mn-ea"/>
                <a:cs typeface="+mn-cs"/>
              </a:rPr>
              <a:t>Use Rajeev’s method to calculate the probability of a positive test being wrong in Country B.</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115</a:t>
            </a:fld>
            <a:endParaRPr lang="en-US"/>
          </a:p>
        </p:txBody>
      </p:sp>
    </p:spTree>
    <p:extLst>
      <p:ext uri="{BB962C8B-B14F-4D97-AF65-F5344CB8AC3E}">
        <p14:creationId xmlns:p14="http://schemas.microsoft.com/office/powerpoint/2010/main" val="403253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7196FA68-EA14-4261-BC2D-79C08243F8D4}" type="slidenum">
              <a:rPr lang="en-US" smtClean="0">
                <a:solidFill>
                  <a:srgbClr val="000000"/>
                </a:solidFill>
                <a:latin typeface="Arial" charset="0"/>
              </a:rPr>
              <a:pPr/>
              <a:t>33</a:t>
            </a:fld>
            <a:endParaRPr lang="en-US" smtClean="0">
              <a:solidFill>
                <a:srgbClr val="000000"/>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3273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554422F0-798E-4B89-8067-E59351161214}" type="slidenum">
              <a:rPr lang="en-US" smtClean="0">
                <a:solidFill>
                  <a:srgbClr val="000000"/>
                </a:solidFill>
                <a:latin typeface="Arial" charset="0"/>
              </a:rPr>
              <a:pPr/>
              <a:t>34</a:t>
            </a:fld>
            <a:endParaRPr lang="en-US" smtClean="0">
              <a:solidFill>
                <a:srgbClr val="000000"/>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557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A1E7FAC3-7BA0-446C-B113-C4891CF03E0F}" type="slidenum">
              <a:rPr lang="en-US" smtClean="0">
                <a:solidFill>
                  <a:srgbClr val="000000"/>
                </a:solidFill>
                <a:latin typeface="Arial" charset="0"/>
              </a:rPr>
              <a:pPr/>
              <a:t>36</a:t>
            </a:fld>
            <a:endParaRPr lang="en-US" smtClean="0">
              <a:solidFill>
                <a:srgbClr val="000000"/>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5949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A78875A0-26BF-4E55-B407-602B8018B46C}" type="slidenum">
              <a:rPr lang="en-US" smtClean="0">
                <a:solidFill>
                  <a:srgbClr val="000000"/>
                </a:solidFill>
                <a:latin typeface="Arial" charset="0"/>
              </a:rPr>
              <a:pPr/>
              <a:t>38</a:t>
            </a:fld>
            <a:endParaRPr lang="en-US" smtClean="0">
              <a:solidFill>
                <a:srgbClr val="000000"/>
              </a:solidFill>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1837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BFCAD80F-1BE1-44E2-9872-F8B6C93A4CD4}" type="slidenum">
              <a:rPr lang="en-US" smtClean="0">
                <a:solidFill>
                  <a:srgbClr val="000000"/>
                </a:solidFill>
                <a:latin typeface="Arial" charset="0"/>
              </a:rPr>
              <a:pPr/>
              <a:t>41</a:t>
            </a:fld>
            <a:endParaRPr lang="en-US" smtClean="0">
              <a:solidFill>
                <a:srgbClr val="000000"/>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3206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081D07BB-C249-45F5-9D9C-70DEDADB7D50}" type="slidenum">
              <a:rPr lang="en-US" smtClean="0">
                <a:solidFill>
                  <a:srgbClr val="000000"/>
                </a:solidFill>
                <a:latin typeface="Arial" charset="0"/>
              </a:rPr>
              <a:pPr/>
              <a:t>42</a:t>
            </a:fld>
            <a:endParaRPr lang="en-US" smtClean="0">
              <a:solidFill>
                <a:srgbClr val="000000"/>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1075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895" indent="-285728">
              <a:defRPr>
                <a:solidFill>
                  <a:schemeClr val="tx1"/>
                </a:solidFill>
                <a:latin typeface="Comic Sans MS" pitchFamily="66" charset="0"/>
              </a:defRPr>
            </a:lvl2pPr>
            <a:lvl3pPr marL="1142916" indent="-228583">
              <a:defRPr>
                <a:solidFill>
                  <a:schemeClr val="tx1"/>
                </a:solidFill>
                <a:latin typeface="Comic Sans MS" pitchFamily="66" charset="0"/>
              </a:defRPr>
            </a:lvl3pPr>
            <a:lvl4pPr marL="1600082" indent="-228583">
              <a:defRPr>
                <a:solidFill>
                  <a:schemeClr val="tx1"/>
                </a:solidFill>
                <a:latin typeface="Comic Sans MS" pitchFamily="66" charset="0"/>
              </a:defRPr>
            </a:lvl4pPr>
            <a:lvl5pPr marL="2057248" indent="-228583">
              <a:defRPr>
                <a:solidFill>
                  <a:schemeClr val="tx1"/>
                </a:solidFill>
                <a:latin typeface="Comic Sans MS" pitchFamily="66" charset="0"/>
              </a:defRPr>
            </a:lvl5pPr>
            <a:lvl6pPr marL="2514414" indent="-228583" eaLnBrk="0" fontAlgn="base" hangingPunct="0">
              <a:spcBef>
                <a:spcPct val="0"/>
              </a:spcBef>
              <a:spcAft>
                <a:spcPct val="0"/>
              </a:spcAft>
              <a:defRPr>
                <a:solidFill>
                  <a:schemeClr val="tx1"/>
                </a:solidFill>
                <a:latin typeface="Comic Sans MS" pitchFamily="66" charset="0"/>
              </a:defRPr>
            </a:lvl6pPr>
            <a:lvl7pPr marL="2971580" indent="-228583" eaLnBrk="0" fontAlgn="base" hangingPunct="0">
              <a:spcBef>
                <a:spcPct val="0"/>
              </a:spcBef>
              <a:spcAft>
                <a:spcPct val="0"/>
              </a:spcAft>
              <a:defRPr>
                <a:solidFill>
                  <a:schemeClr val="tx1"/>
                </a:solidFill>
                <a:latin typeface="Comic Sans MS" pitchFamily="66" charset="0"/>
              </a:defRPr>
            </a:lvl7pPr>
            <a:lvl8pPr marL="3428746" indent="-228583" eaLnBrk="0" fontAlgn="base" hangingPunct="0">
              <a:spcBef>
                <a:spcPct val="0"/>
              </a:spcBef>
              <a:spcAft>
                <a:spcPct val="0"/>
              </a:spcAft>
              <a:defRPr>
                <a:solidFill>
                  <a:schemeClr val="tx1"/>
                </a:solidFill>
                <a:latin typeface="Comic Sans MS" pitchFamily="66" charset="0"/>
              </a:defRPr>
            </a:lvl8pPr>
            <a:lvl9pPr marL="3885912" indent="-228583" eaLnBrk="0" fontAlgn="base" hangingPunct="0">
              <a:spcBef>
                <a:spcPct val="0"/>
              </a:spcBef>
              <a:spcAft>
                <a:spcPct val="0"/>
              </a:spcAft>
              <a:defRPr>
                <a:solidFill>
                  <a:schemeClr val="tx1"/>
                </a:solidFill>
                <a:latin typeface="Comic Sans MS" pitchFamily="66" charset="0"/>
              </a:defRPr>
            </a:lvl9pPr>
          </a:lstStyle>
          <a:p>
            <a:fld id="{2B2EFEF0-4AF7-40F8-BE90-7A9A57DEF8A7}" type="slidenum">
              <a:rPr lang="en-US" smtClean="0">
                <a:solidFill>
                  <a:srgbClr val="000000"/>
                </a:solidFill>
                <a:latin typeface="Arial" charset="0"/>
              </a:rPr>
              <a:pPr/>
              <a:t>43</a:t>
            </a:fld>
            <a:endParaRPr lang="en-US" smtClean="0">
              <a:solidFill>
                <a:srgbClr val="000000"/>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1" y="4396347"/>
            <a:ext cx="5029200" cy="4164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3849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047E157E-8DCB-4F70-A0AF-5EB586A91DD4}" type="datetime1">
              <a:rPr kumimoji="0" lang="en-US" smtClean="0">
                <a:solidFill>
                  <a:srgbClr val="FFFFFF"/>
                </a:solidFill>
              </a:rPr>
              <a:pPr algn="ctr"/>
              <a:t>2/27/2017</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9582F3-7CA8-4D71-A075-10C13756923C}" type="slidenum">
              <a:rPr lang="en-US"/>
              <a:pPr>
                <a:defRPr/>
              </a:pPr>
              <a:t>‹#›</a:t>
            </a:fld>
            <a:endParaRPr lang="en-US"/>
          </a:p>
        </p:txBody>
      </p:sp>
    </p:spTree>
    <p:extLst>
      <p:ext uri="{BB962C8B-B14F-4D97-AF65-F5344CB8AC3E}">
        <p14:creationId xmlns:p14="http://schemas.microsoft.com/office/powerpoint/2010/main" val="194494190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5900"/>
            <a:ext cx="40386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40386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4686300"/>
            <a:ext cx="2895600" cy="3429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4686300"/>
            <a:ext cx="2133600" cy="342900"/>
          </a:xfrm>
        </p:spPr>
        <p:txBody>
          <a:bodyPr/>
          <a:lstStyle>
            <a:lvl1pPr>
              <a:defRPr/>
            </a:lvl1pPr>
          </a:lstStyle>
          <a:p>
            <a:fld id="{F1D8D440-D9C0-4518-B2BC-99E0BBD6ED5C}" type="slidenum">
              <a:rPr lang="en-US" altLang="en-US"/>
              <a:pPr/>
              <a:t>‹#›</a:t>
            </a:fld>
            <a:endParaRPr lang="en-US" altLang="en-US"/>
          </a:p>
        </p:txBody>
      </p:sp>
      <p:sp>
        <p:nvSpPr>
          <p:cNvPr id="7" name="Date Placeholder 6"/>
          <p:cNvSpPr>
            <a:spLocks noGrp="1"/>
          </p:cNvSpPr>
          <p:nvPr>
            <p:ph type="dt" sz="half" idx="12"/>
          </p:nvPr>
        </p:nvSpPr>
        <p:spPr>
          <a:xfrm>
            <a:off x="457200" y="4683919"/>
            <a:ext cx="2133600" cy="357188"/>
          </a:xfrm>
        </p:spPr>
        <p:txBody>
          <a:bodyPr/>
          <a:lstStyle>
            <a:lvl1pPr>
              <a:defRPr/>
            </a:lvl1pPr>
          </a:lstStyle>
          <a:p>
            <a:endParaRPr lang="en-US" altLang="en-US"/>
          </a:p>
        </p:txBody>
      </p:sp>
    </p:spTree>
    <p:extLst>
      <p:ext uri="{BB962C8B-B14F-4D97-AF65-F5344CB8AC3E}">
        <p14:creationId xmlns:p14="http://schemas.microsoft.com/office/powerpoint/2010/main" val="138698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Rectangle 2"/>
          <p:cNvSpPr>
            <a:spLocks noGrp="1"/>
          </p:cNvSpPr>
          <p:nvPr>
            <p:ph type="dt" sz="half" idx="10"/>
          </p:nvPr>
        </p:nvSpPr>
        <p:spPr/>
        <p:txBody>
          <a:bodyPr/>
          <a:lstStyle>
            <a:extLst/>
          </a:lstStyle>
          <a:p>
            <a:fld id="{E4606EA6-EFEA-4C30-9264-4F9291A5780D}" type="datetime1">
              <a:rPr kumimoji="0" lang="en-US" smtClean="0"/>
              <a:pPr/>
              <a:t>2/27/2017</a:t>
            </a:fld>
            <a:endParaRPr kumimoji="0" lang="en-US"/>
          </a:p>
        </p:txBody>
      </p:sp>
      <p:sp>
        <p:nvSpPr>
          <p:cNvPr id="4" name="Rectangle 3"/>
          <p:cNvSpPr>
            <a:spLocks noGrp="1"/>
          </p:cNvSpPr>
          <p:nvPr>
            <p:ph type="ftr" sz="quarter" idx="11"/>
          </p:nvPr>
        </p:nvSpPr>
        <p:spPr/>
        <p:txBody>
          <a:bodyPr/>
          <a:lstStyle>
            <a:extLst/>
          </a:lstStyle>
          <a:p>
            <a:endParaRPr kumimoji="0" lang="en-US"/>
          </a:p>
        </p:txBody>
      </p:sp>
      <p:sp>
        <p:nvSpPr>
          <p:cNvPr id="5" name="Rectangle 4"/>
          <p:cNvSpPr>
            <a:spLocks noGrp="1"/>
          </p:cNvSpPr>
          <p:nvPr>
            <p:ph type="sldNum" sz="quarter" idx="12"/>
          </p:nvPr>
        </p:nvSpPr>
        <p:spPr/>
        <p:txBody>
          <a:bodyPr/>
          <a:lstStyle>
            <a:extLst/>
          </a:lstStyle>
          <a:p>
            <a:pPr algn="ctr"/>
            <a:fld id="{8F82E0A0-C266-4798-8C8F-B9F91E9DA37E}" type="slidenum">
              <a:rPr kumimoji="0" lang="en-US" sz="1400" b="1" smtClean="0">
                <a:solidFill>
                  <a:srgbClr val="FFFFFF"/>
                </a:solidFill>
              </a:rPr>
              <a:pPr algn="ctr"/>
              <a:t>‹#›</a:t>
            </a:fld>
            <a:endParaRPr kumimoji="0" lang="en-US"/>
          </a:p>
        </p:txBody>
      </p:sp>
      <p:sp>
        <p:nvSpPr>
          <p:cNvPr id="7" name="Rectangle 6"/>
          <p:cNvSpPr>
            <a:spLocks noGrp="1"/>
          </p:cNvSpPr>
          <p:nvPr>
            <p:ph sz="quarter" idx="13"/>
          </p:nvPr>
        </p:nvSpPr>
        <p:spPr>
          <a:xfrm>
            <a:off x="609600" y="1352550"/>
            <a:ext cx="8153400" cy="32766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b="1">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1"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extLst/>
          </a:lstStyle>
          <a:p>
            <a:fld id="{6FCF9F07-3BC7-4570-B054-79111B0A380C}" type="datetime1">
              <a:rPr kumimoji="0" lang="en-US" smtClean="0"/>
              <a:pPr/>
              <a:t>2/27/2017</a:t>
            </a:fld>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p:txBody>
          <a:bodyPr rtlCol="0"/>
          <a:lstStyle>
            <a:extLst/>
          </a:lstStyle>
          <a:p>
            <a:fld id="{E4606EA6-EFEA-4C30-9264-4F9291A5780D}" type="datetime1">
              <a:rPr kumimoji="0" lang="en-US" smtClean="0"/>
              <a:pPr/>
              <a:t>2/27/2017</a:t>
            </a:fld>
            <a:endParaRPr kumimoji="0"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a:p>
        </p:txBody>
      </p:sp>
      <p:sp>
        <p:nvSpPr>
          <p:cNvPr id="12" name="Footer Placeholder 11"/>
          <p:cNvSpPr>
            <a:spLocks noGrp="1"/>
          </p:cNvSpPr>
          <p:nvPr>
            <p:ph type="ftr" sz="quarter" idx="17"/>
          </p:nvPr>
        </p:nvSpPr>
        <p:spPr/>
        <p:txBody>
          <a:bodyPr rtlCol="0"/>
          <a:lstStyle>
            <a:extLst/>
          </a:lstStyle>
          <a:p>
            <a:endParaRPr kumimoji="0"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extLst/>
          </a:lstStyle>
          <a:p>
            <a:fld id="{E4606EA6-EFEA-4C30-9264-4F9291A5780D}" type="datetime1">
              <a:rPr kumimoji="0" lang="en-US" smtClean="0"/>
              <a:pPr/>
              <a:t>2/27/2017</a:t>
            </a:fld>
            <a:endParaRPr kumimoji="0"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a:p>
        </p:txBody>
      </p:sp>
      <p:sp>
        <p:nvSpPr>
          <p:cNvPr id="14" name="Footer Placeholder 13"/>
          <p:cNvSpPr>
            <a:spLocks noGrp="1"/>
          </p:cNvSpPr>
          <p:nvPr>
            <p:ph type="ftr" sz="quarter" idx="17"/>
          </p:nvPr>
        </p:nvSpPr>
        <p:spPr/>
        <p:txBody>
          <a:bodyPr rtlCol="0"/>
          <a:lstStyle>
            <a:extLst/>
          </a:lstStyle>
          <a:p>
            <a:endParaRPr kumimoji="0"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6DFADB5D-B7A0-47E3-AD2D-B1A6F8614213}" type="datetime1">
              <a:rPr kumimoji="0" lang="en-US" smtClean="0"/>
              <a:pPr/>
              <a:t>2/27/2017</a:t>
            </a:fld>
            <a:endParaRPr kumimoji="0"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kumimoji="0" lang="en-US" smtClean="0"/>
              <a:pPr/>
              <a:t>2/27/2017</a:t>
            </a:fld>
            <a:endParaRPr kumimoji="0" lang="en-US"/>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1"/>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extLst/>
          </a:lstStyle>
          <a:p>
            <a:fld id="{F49A8198-4617-485E-9585-4840B69DBBA6}" type="datetime1">
              <a:rPr kumimoji="0" lang="en-US" smtClean="0"/>
              <a:pPr/>
              <a:t>2/27/2017</a:t>
            </a:fld>
            <a:endParaRPr kumimoji="0"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b="1"/>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lvl1pPr>
              <a:defRPr b="1"/>
            </a:lvl1pPr>
            <a:lvl2pPr>
              <a:defRPr b="1"/>
            </a:lvl2pPr>
            <a:lvl3pPr>
              <a:defRPr b="1"/>
            </a:lvl3pPr>
            <a:lvl4pPr>
              <a:defRPr b="1"/>
            </a:lvl4pPr>
            <a:lvl5pPr>
              <a:defRPr b="1"/>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b="1"/>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kumimoji="0" lang="en-US" smtClean="0"/>
              <a:pPr/>
              <a:t>2/27/2017</a:t>
            </a:fld>
            <a:endParaRPr kumimoji="0" lang="en-U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E4606EA6-EFEA-4C30-9264-4F9291A5780D}" type="datetime1">
              <a:rPr kumimoji="0" lang="en-US" smtClean="0"/>
              <a:pPr/>
              <a:t>2/27/2017</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1" hangingPunct="1"/>
            <a:r>
              <a:rPr kumimoji="0"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transition spd="slow">
    <p:wipe/>
  </p:transition>
  <p:txStyles>
    <p:titleStyle>
      <a:lvl1pPr algn="l" rtl="0" eaLnBrk="1" latinLnBrk="0" hangingPunct="1">
        <a:spcBef>
          <a:spcPct val="0"/>
        </a:spcBef>
        <a:buNone/>
        <a:defRPr kumimoji="0" sz="4200" b="1" kern="1200">
          <a:solidFill>
            <a:schemeClr val="tx1"/>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image" Target="../media/image87.wmf"/><Relationship Id="rId5" Type="http://schemas.openxmlformats.org/officeDocument/2006/relationships/oleObject" Target="../embeddings/oleObject51.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53.bin"/></Relationships>
</file>

<file path=ppt/slides/_rels/slide101.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0.xml"/><Relationship Id="rId1" Type="http://schemas.openxmlformats.org/officeDocument/2006/relationships/vmlDrawing" Target="../drawings/vmlDrawing27.vml"/><Relationship Id="rId5" Type="http://schemas.openxmlformats.org/officeDocument/2006/relationships/image" Target="../media/image101.wmf"/><Relationship Id="rId4" Type="http://schemas.openxmlformats.org/officeDocument/2006/relationships/oleObject" Target="../embeddings/oleObject54.bin"/></Relationships>
</file>

<file path=ppt/slides/_rels/slide12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0.xml"/><Relationship Id="rId1" Type="http://schemas.openxmlformats.org/officeDocument/2006/relationships/vmlDrawing" Target="../drawings/vmlDrawing28.vml"/><Relationship Id="rId4" Type="http://schemas.openxmlformats.org/officeDocument/2006/relationships/image" Target="../media/image104.wmf"/></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0.xml"/><Relationship Id="rId1" Type="http://schemas.openxmlformats.org/officeDocument/2006/relationships/vmlDrawing" Target="../drawings/vmlDrawing29.vml"/><Relationship Id="rId4" Type="http://schemas.openxmlformats.org/officeDocument/2006/relationships/image" Target="../media/image105.wmf"/></Relationships>
</file>

<file path=ppt/slides/_rels/slide1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10.xml"/><Relationship Id="rId1" Type="http://schemas.openxmlformats.org/officeDocument/2006/relationships/vmlDrawing" Target="../drawings/vmlDrawing30.vml"/><Relationship Id="rId5" Type="http://schemas.openxmlformats.org/officeDocument/2006/relationships/image" Target="../media/image106.wmf"/><Relationship Id="rId4" Type="http://schemas.openxmlformats.org/officeDocument/2006/relationships/oleObject" Target="../embeddings/oleObject57.bin"/></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5.xml"/><Relationship Id="rId7" Type="http://schemas.openxmlformats.org/officeDocument/2006/relationships/oleObject" Target="../embeddings/oleObject3.bin"/><Relationship Id="rId12"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9.png"/><Relationship Id="rId9"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1.bp.blogspot.com/_bMI-KJUhzj4/SfG_kYzUbGI/AAAAAAAACCU/h-TGNyJQ7Bc/s1600-h/4+suits.jpg"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2.bp.blogspot.com/_bMI-KJUhzj4/SfG-RjEQQaI/AAAAAAAACCE/CKH3xPxF8zo/s1600-h/spade+suit.jpg" TargetMode="External"/><Relationship Id="rId7" Type="http://schemas.openxmlformats.org/officeDocument/2006/relationships/hyperlink" Target="http://1.bp.blogspot.com/_bMI-KJUhzj4/SfG9KxU-EuI/AAAAAAAACB0/-M1DLQLws3g/s1600-h/club+suit.jpg" TargetMode="External"/><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hyperlink" Target="http://2.bp.blogspot.com/_bMI-KJUhzj4/SfG93bXxVnI/AAAAAAAACB8/bCwWJhTfy6w/s1600-h/diamond+suit.jpg" TargetMode="External"/><Relationship Id="rId10" Type="http://schemas.openxmlformats.org/officeDocument/2006/relationships/image" Target="../media/image22.jpeg"/><Relationship Id="rId4" Type="http://schemas.openxmlformats.org/officeDocument/2006/relationships/image" Target="../media/image19.jpeg"/><Relationship Id="rId9" Type="http://schemas.openxmlformats.org/officeDocument/2006/relationships/hyperlink" Target="http://4.bp.blogspot.com/_bMI-KJUhzj4/SfG-fluyTrI/AAAAAAAACCM/eVH_-oONGCk/s1600-h/heartsuit.jpg"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7.xml"/><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6.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7.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0.xml"/><Relationship Id="rId7"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29.wmf"/></Relationships>
</file>

<file path=ppt/slides/_rels/slide4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1.xml"/><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3.bin"/><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2.xml"/><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15.bin"/><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3.xml"/><Relationship Id="rId7"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17.bin"/><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4.xml"/><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19.bin"/><Relationship Id="rId10" Type="http://schemas.openxmlformats.org/officeDocument/2006/relationships/image" Target="../media/image39.wmf"/><Relationship Id="rId4" Type="http://schemas.openxmlformats.org/officeDocument/2006/relationships/image" Target="../media/image30.png"/><Relationship Id="rId9"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5.xml"/><Relationship Id="rId7"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43.png"/><Relationship Id="rId5" Type="http://schemas.openxmlformats.org/officeDocument/2006/relationships/image" Target="../media/image40.wmf"/><Relationship Id="rId10" Type="http://schemas.openxmlformats.org/officeDocument/2006/relationships/image" Target="../media/image42.wmf"/><Relationship Id="rId4" Type="http://schemas.openxmlformats.org/officeDocument/2006/relationships/oleObject" Target="../embeddings/oleObject22.bin"/><Relationship Id="rId9"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0.xml"/><Relationship Id="rId1" Type="http://schemas.openxmlformats.org/officeDocument/2006/relationships/vmlDrawing" Target="../drawings/vmlDrawing12.vml"/><Relationship Id="rId4" Type="http://schemas.openxmlformats.org/officeDocument/2006/relationships/image" Target="../media/image49.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0.xml"/><Relationship Id="rId1" Type="http://schemas.openxmlformats.org/officeDocument/2006/relationships/vmlDrawing" Target="../drawings/vmlDrawing13.vml"/><Relationship Id="rId4" Type="http://schemas.openxmlformats.org/officeDocument/2006/relationships/image" Target="../media/image5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image" Target="../media/image51.wmf"/><Relationship Id="rId5" Type="http://schemas.openxmlformats.org/officeDocument/2006/relationships/oleObject" Target="../embeddings/oleObject27.bin"/><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54.wmf"/><Relationship Id="rId5" Type="http://schemas.openxmlformats.org/officeDocument/2006/relationships/oleObject" Target="../embeddings/oleObject29.bin"/><Relationship Id="rId4" Type="http://schemas.openxmlformats.org/officeDocument/2006/relationships/image" Target="../media/image53.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57.wmf"/><Relationship Id="rId5" Type="http://schemas.openxmlformats.org/officeDocument/2006/relationships/oleObject" Target="../embeddings/oleObject32.bin"/><Relationship Id="rId4" Type="http://schemas.openxmlformats.org/officeDocument/2006/relationships/image" Target="../media/image56.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70.wmf"/><Relationship Id="rId5" Type="http://schemas.openxmlformats.org/officeDocument/2006/relationships/oleObject" Target="../embeddings/oleObject34.bin"/><Relationship Id="rId4" Type="http://schemas.openxmlformats.org/officeDocument/2006/relationships/image" Target="../media/image69.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72.wmf"/><Relationship Id="rId5" Type="http://schemas.openxmlformats.org/officeDocument/2006/relationships/oleObject" Target="../embeddings/oleObject36.bin"/><Relationship Id="rId4" Type="http://schemas.openxmlformats.org/officeDocument/2006/relationships/image" Target="../media/image71.wm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74.wmf"/><Relationship Id="rId5" Type="http://schemas.openxmlformats.org/officeDocument/2006/relationships/oleObject" Target="../embeddings/oleObject38.bin"/><Relationship Id="rId4" Type="http://schemas.openxmlformats.org/officeDocument/2006/relationships/image" Target="../media/image73.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76.wmf"/><Relationship Id="rId5" Type="http://schemas.openxmlformats.org/officeDocument/2006/relationships/oleObject" Target="../embeddings/oleObject40.bin"/><Relationship Id="rId4" Type="http://schemas.openxmlformats.org/officeDocument/2006/relationships/image" Target="../media/image75.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image" Target="../media/image78.wmf"/><Relationship Id="rId5" Type="http://schemas.openxmlformats.org/officeDocument/2006/relationships/oleObject" Target="../embeddings/oleObject42.bin"/><Relationship Id="rId4" Type="http://schemas.openxmlformats.org/officeDocument/2006/relationships/image" Target="../media/image77.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image" Target="../media/image80.wmf"/><Relationship Id="rId5" Type="http://schemas.openxmlformats.org/officeDocument/2006/relationships/oleObject" Target="../embeddings/oleObject44.bin"/><Relationship Id="rId4" Type="http://schemas.openxmlformats.org/officeDocument/2006/relationships/image" Target="../media/image79.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image" Target="../media/image82.wmf"/><Relationship Id="rId5" Type="http://schemas.openxmlformats.org/officeDocument/2006/relationships/oleObject" Target="../embeddings/oleObject46.bin"/><Relationship Id="rId4" Type="http://schemas.openxmlformats.org/officeDocument/2006/relationships/image" Target="../media/image81.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image" Target="../media/image84.wmf"/><Relationship Id="rId5" Type="http://schemas.openxmlformats.org/officeDocument/2006/relationships/oleObject" Target="../embeddings/oleObject48.bin"/><Relationship Id="rId4" Type="http://schemas.openxmlformats.org/officeDocument/2006/relationships/image" Target="../media/image83.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2800" y="133350"/>
            <a:ext cx="4438923" cy="4805363"/>
          </a:xfrm>
          <a:prstGeom prst="rect">
            <a:avLst/>
          </a:prstGeom>
        </p:spPr>
      </p:pic>
      <p:sp>
        <p:nvSpPr>
          <p:cNvPr id="5" name="Rectangle 4"/>
          <p:cNvSpPr/>
          <p:nvPr/>
        </p:nvSpPr>
        <p:spPr>
          <a:xfrm>
            <a:off x="-33421" y="-95250"/>
            <a:ext cx="326724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Warm up</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7557567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Experiment</a:t>
            </a:r>
            <a:endParaRPr lang="en-US" sz="5400" dirty="0"/>
          </a:p>
        </p:txBody>
      </p:sp>
      <p:sp>
        <p:nvSpPr>
          <p:cNvPr id="3" name="Content Placeholder 2"/>
          <p:cNvSpPr>
            <a:spLocks noGrp="1"/>
          </p:cNvSpPr>
          <p:nvPr>
            <p:ph sz="quarter" idx="13"/>
          </p:nvPr>
        </p:nvSpPr>
        <p:spPr>
          <a:xfrm>
            <a:off x="609600" y="1352550"/>
            <a:ext cx="8153400" cy="3657600"/>
          </a:xfrm>
        </p:spPr>
        <p:txBody>
          <a:bodyPr>
            <a:noAutofit/>
          </a:bodyPr>
          <a:lstStyle/>
          <a:p>
            <a:r>
              <a:rPr lang="en-US" sz="4400" dirty="0" smtClean="0"/>
              <a:t>Any process or action that has observable results.</a:t>
            </a:r>
          </a:p>
          <a:p>
            <a:endParaRPr lang="en-US" sz="4400" dirty="0"/>
          </a:p>
          <a:p>
            <a:r>
              <a:rPr lang="en-US" sz="3600" i="1" dirty="0" smtClean="0"/>
              <a:t>Example:  drawing a card from a deck of cards is an experiment</a:t>
            </a:r>
            <a:endParaRPr lang="en-US" sz="3600" i="1" dirty="0"/>
          </a:p>
        </p:txBody>
      </p:sp>
    </p:spTree>
    <p:extLst>
      <p:ext uri="{BB962C8B-B14F-4D97-AF65-F5344CB8AC3E}">
        <p14:creationId xmlns:p14="http://schemas.microsoft.com/office/powerpoint/2010/main" val="1686434365"/>
      </p:ext>
    </p:extLst>
  </p:cSld>
  <p:clrMapOvr>
    <a:masterClrMapping/>
  </p:clrMapOvr>
  <p:transition spd="slow">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30579"/>
            <a:ext cx="6343650" cy="571500"/>
          </a:xfrm>
        </p:spPr>
        <p:txBody>
          <a:bodyPr/>
          <a:lstStyle/>
          <a:p>
            <a:pPr algn="l" eaLnBrk="1" hangingPunct="1"/>
            <a:r>
              <a:rPr lang="en-US" sz="2400" dirty="0"/>
              <a:t>Example 9</a:t>
            </a:r>
            <a:endParaRPr lang="en-US" sz="2400" dirty="0">
              <a:solidFill>
                <a:srgbClr val="FF6600"/>
              </a:solidFill>
            </a:endParaRPr>
          </a:p>
        </p:txBody>
      </p:sp>
      <p:sp>
        <p:nvSpPr>
          <p:cNvPr id="35843" name="Rectangle 3"/>
          <p:cNvSpPr>
            <a:spLocks noGrp="1" noChangeArrowheads="1"/>
          </p:cNvSpPr>
          <p:nvPr>
            <p:ph type="body" idx="1"/>
          </p:nvPr>
        </p:nvSpPr>
        <p:spPr>
          <a:xfrm>
            <a:off x="76200" y="457200"/>
            <a:ext cx="8915400" cy="2228850"/>
          </a:xfrm>
        </p:spPr>
        <p:txBody>
          <a:bodyPr>
            <a:normAutofit/>
          </a:bodyPr>
          <a:lstStyle/>
          <a:p>
            <a:pPr marL="0" indent="0">
              <a:buNone/>
              <a:defRPr/>
            </a:pPr>
            <a:r>
              <a:rPr lang="en-US" sz="1800" dirty="0"/>
              <a:t>In a particular college class, 60% of the students are female. 50% of all students in the class have long hair. 45% of the students are female and have long hair. Of the female students, 75% have long hair.  Let F be the event that the student is female. Let L be the event that the student has long hair. One student is picked randomly. </a:t>
            </a:r>
          </a:p>
          <a:p>
            <a:pPr marL="0" indent="0">
              <a:buNone/>
              <a:defRPr/>
            </a:pPr>
            <a:r>
              <a:rPr lang="en-US" sz="1800" dirty="0"/>
              <a:t>     Are the events of being female and having long hair independent?</a:t>
            </a:r>
          </a:p>
        </p:txBody>
      </p:sp>
      <p:graphicFrame>
        <p:nvGraphicFramePr>
          <p:cNvPr id="7" name="Object 6"/>
          <p:cNvGraphicFramePr>
            <a:graphicFrameLocks noChangeAspect="1"/>
          </p:cNvGraphicFramePr>
          <p:nvPr>
            <p:extLst/>
          </p:nvPr>
        </p:nvGraphicFramePr>
        <p:xfrm>
          <a:off x="3153967" y="2171700"/>
          <a:ext cx="3174206" cy="728663"/>
        </p:xfrm>
        <a:graphic>
          <a:graphicData uri="http://schemas.openxmlformats.org/presentationml/2006/ole">
            <mc:AlternateContent xmlns:mc="http://schemas.openxmlformats.org/markup-compatibility/2006">
              <mc:Choice xmlns:v="urn:schemas-microsoft-com:vml" Requires="v">
                <p:oleObj spid="_x0000_s35878" name="Equation" r:id="rId3" imgW="1447560" imgH="330120" progId="Equation.DSMT4">
                  <p:embed/>
                </p:oleObj>
              </mc:Choice>
              <mc:Fallback>
                <p:oleObj name="Equation" r:id="rId3" imgW="1447560" imgH="330120" progId="Equation.DSMT4">
                  <p:embed/>
                  <p:pic>
                    <p:nvPicPr>
                      <p:cNvPr id="0" name=""/>
                      <p:cNvPicPr>
                        <a:picLocks noChangeAspect="1" noChangeArrowheads="1"/>
                      </p:cNvPicPr>
                      <p:nvPr/>
                    </p:nvPicPr>
                    <p:blipFill>
                      <a:blip r:embed="rId4"/>
                      <a:srcRect/>
                      <a:stretch>
                        <a:fillRect/>
                      </a:stretch>
                    </p:blipFill>
                    <p:spPr bwMode="auto">
                      <a:xfrm>
                        <a:off x="3153967" y="2171700"/>
                        <a:ext cx="3174206" cy="72866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3615928" y="2686050"/>
          <a:ext cx="2956322" cy="720329"/>
        </p:xfrm>
        <a:graphic>
          <a:graphicData uri="http://schemas.openxmlformats.org/presentationml/2006/ole">
            <mc:AlternateContent xmlns:mc="http://schemas.openxmlformats.org/markup-compatibility/2006">
              <mc:Choice xmlns:v="urn:schemas-microsoft-com:vml" Requires="v">
                <p:oleObj spid="_x0000_s35879" name="Equation" r:id="rId5" imgW="1155600" imgH="279360" progId="Equation.DSMT4">
                  <p:embed/>
                </p:oleObj>
              </mc:Choice>
              <mc:Fallback>
                <p:oleObj name="Equation" r:id="rId5" imgW="1155600" imgH="279360" progId="Equation.DSMT4">
                  <p:embed/>
                  <p:pic>
                    <p:nvPicPr>
                      <p:cNvPr id="0" name=""/>
                      <p:cNvPicPr>
                        <a:picLocks noChangeAspect="1" noChangeArrowheads="1"/>
                      </p:cNvPicPr>
                      <p:nvPr/>
                    </p:nvPicPr>
                    <p:blipFill>
                      <a:blip r:embed="rId6"/>
                      <a:srcRect/>
                      <a:stretch>
                        <a:fillRect/>
                      </a:stretch>
                    </p:blipFill>
                    <p:spPr bwMode="auto">
                      <a:xfrm>
                        <a:off x="3615928" y="2686050"/>
                        <a:ext cx="2956322" cy="72032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nvPr>
        </p:nvGraphicFramePr>
        <p:xfrm>
          <a:off x="3714750" y="3943351"/>
          <a:ext cx="3070622" cy="508397"/>
        </p:xfrm>
        <a:graphic>
          <a:graphicData uri="http://schemas.openxmlformats.org/presentationml/2006/ole">
            <mc:AlternateContent xmlns:mc="http://schemas.openxmlformats.org/markup-compatibility/2006">
              <mc:Choice xmlns:v="urn:schemas-microsoft-com:vml" Requires="v">
                <p:oleObj spid="_x0000_s35880" name="Equation" r:id="rId7" imgW="1079280" imgH="177480" progId="Equation.DSMT4">
                  <p:embed/>
                </p:oleObj>
              </mc:Choice>
              <mc:Fallback>
                <p:oleObj name="Equation" r:id="rId7" imgW="1079280" imgH="177480" progId="Equation.DSMT4">
                  <p:embed/>
                  <p:pic>
                    <p:nvPicPr>
                      <p:cNvPr id="0" name=""/>
                      <p:cNvPicPr>
                        <a:picLocks noChangeAspect="1" noChangeArrowheads="1"/>
                      </p:cNvPicPr>
                      <p:nvPr/>
                    </p:nvPicPr>
                    <p:blipFill>
                      <a:blip r:embed="rId8"/>
                      <a:srcRect/>
                      <a:stretch>
                        <a:fillRect/>
                      </a:stretch>
                    </p:blipFill>
                    <p:spPr bwMode="auto">
                      <a:xfrm>
                        <a:off x="3714750" y="3943351"/>
                        <a:ext cx="3070622"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148530" y="4427920"/>
            <a:ext cx="6852470" cy="738664"/>
          </a:xfrm>
          <a:prstGeom prst="rect">
            <a:avLst/>
          </a:prstGeom>
          <a:solidFill>
            <a:srgbClr val="FFFF66"/>
          </a:solidFill>
        </p:spPr>
        <p:txBody>
          <a:bodyPr wrap="square" rtlCol="0">
            <a:spAutoFit/>
          </a:bodyPr>
          <a:lstStyle/>
          <a:p>
            <a:r>
              <a:rPr lang="en-US" sz="2100" b="1" i="1" u="sng" dirty="0">
                <a:latin typeface="+mj-lt"/>
              </a:rPr>
              <a:t>Conclusion</a:t>
            </a:r>
            <a:r>
              <a:rPr lang="en-US" sz="2100" b="1" i="1" dirty="0">
                <a:latin typeface="+mj-lt"/>
              </a:rPr>
              <a:t>:  </a:t>
            </a:r>
            <a:r>
              <a:rPr lang="en-US" sz="2100" dirty="0">
                <a:latin typeface="+mj-lt"/>
              </a:rPr>
              <a:t>Being a female and having long hair are not independent.</a:t>
            </a:r>
          </a:p>
        </p:txBody>
      </p:sp>
      <p:graphicFrame>
        <p:nvGraphicFramePr>
          <p:cNvPr id="4" name="Object 3"/>
          <p:cNvGraphicFramePr>
            <a:graphicFrameLocks noChangeAspect="1"/>
          </p:cNvGraphicFramePr>
          <p:nvPr>
            <p:extLst/>
          </p:nvPr>
        </p:nvGraphicFramePr>
        <p:xfrm>
          <a:off x="3829051" y="3257550"/>
          <a:ext cx="2306240" cy="720329"/>
        </p:xfrm>
        <a:graphic>
          <a:graphicData uri="http://schemas.openxmlformats.org/presentationml/2006/ole">
            <mc:AlternateContent xmlns:mc="http://schemas.openxmlformats.org/markup-compatibility/2006">
              <mc:Choice xmlns:v="urn:schemas-microsoft-com:vml" Requires="v">
                <p:oleObj spid="_x0000_s35881" name="Equation" r:id="rId9" imgW="901440" imgH="279360" progId="Equation.DSMT4">
                  <p:embed/>
                </p:oleObj>
              </mc:Choice>
              <mc:Fallback>
                <p:oleObj name="Equation" r:id="rId9" imgW="901440" imgH="279360" progId="Equation.DSMT4">
                  <p:embed/>
                  <p:pic>
                    <p:nvPicPr>
                      <p:cNvPr id="0" name=""/>
                      <p:cNvPicPr>
                        <a:picLocks noChangeAspect="1" noChangeArrowheads="1"/>
                      </p:cNvPicPr>
                      <p:nvPr/>
                    </p:nvPicPr>
                    <p:blipFill>
                      <a:blip r:embed="rId10"/>
                      <a:srcRect/>
                      <a:stretch>
                        <a:fillRect/>
                      </a:stretch>
                    </p:blipFill>
                    <p:spPr bwMode="auto">
                      <a:xfrm>
                        <a:off x="3829051" y="3257550"/>
                        <a:ext cx="2306240" cy="72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51227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7150"/>
            <a:ext cx="8153400" cy="1005840"/>
          </a:xfrm>
        </p:spPr>
        <p:txBody>
          <a:bodyPr/>
          <a:lstStyle/>
          <a:p>
            <a:r>
              <a:rPr lang="en-US" dirty="0" smtClean="0"/>
              <a:t>Practice!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8637" y="1352550"/>
            <a:ext cx="3241675" cy="3241675"/>
          </a:xfrm>
        </p:spPr>
      </p:pic>
    </p:spTree>
    <p:extLst>
      <p:ext uri="{BB962C8B-B14F-4D97-AF65-F5344CB8AC3E}">
        <p14:creationId xmlns:p14="http://schemas.microsoft.com/office/powerpoint/2010/main" val="2341197561"/>
      </p:ext>
    </p:extLst>
  </p:cSld>
  <p:clrMapOvr>
    <a:masterClrMapping/>
  </p:clrMapOvr>
  <p:transition spd="med">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into your groups: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44599485"/>
              </p:ext>
            </p:extLst>
          </p:nvPr>
        </p:nvGraphicFramePr>
        <p:xfrm>
          <a:off x="685800" y="1504949"/>
          <a:ext cx="7543800" cy="3352800"/>
        </p:xfrm>
        <a:graphic>
          <a:graphicData uri="http://schemas.openxmlformats.org/drawingml/2006/table">
            <a:tbl>
              <a:tblPr firstRow="1" bandRow="1">
                <a:tableStyleId>{5C22544A-7EE6-4342-B048-85BDC9FD1C3A}</a:tableStyleId>
              </a:tblPr>
              <a:tblGrid>
                <a:gridCol w="2514600"/>
                <a:gridCol w="2514600"/>
                <a:gridCol w="2514600"/>
              </a:tblGrid>
              <a:tr h="1320800">
                <a:tc>
                  <a:txBody>
                    <a:bodyPr/>
                    <a:lstStyle/>
                    <a:p>
                      <a:pPr algn="ctr"/>
                      <a:r>
                        <a:rPr lang="en-US" sz="2000" b="1" dirty="0" smtClean="0"/>
                        <a:t>Jack</a:t>
                      </a:r>
                    </a:p>
                    <a:p>
                      <a:pPr algn="ctr"/>
                      <a:r>
                        <a:rPr lang="en-US" sz="2000" b="1" dirty="0" smtClean="0"/>
                        <a:t>Kef</a:t>
                      </a:r>
                    </a:p>
                    <a:p>
                      <a:pPr algn="ctr"/>
                      <a:r>
                        <a:rPr lang="en-US" sz="2000" b="1" dirty="0" smtClean="0"/>
                        <a:t>Xavi</a:t>
                      </a:r>
                      <a:endParaRPr lang="en-US" sz="2000" b="1" dirty="0"/>
                    </a:p>
                  </a:txBody>
                  <a:tcPr anchor="ctr"/>
                </a:tc>
                <a:tc>
                  <a:txBody>
                    <a:bodyPr/>
                    <a:lstStyle/>
                    <a:p>
                      <a:pPr algn="ctr"/>
                      <a:r>
                        <a:rPr lang="en-US" sz="2000" b="1" dirty="0" smtClean="0"/>
                        <a:t>Shelby</a:t>
                      </a:r>
                    </a:p>
                    <a:p>
                      <a:pPr algn="ctr"/>
                      <a:r>
                        <a:rPr lang="en-US" sz="2000" b="1" dirty="0" smtClean="0"/>
                        <a:t>Jesus</a:t>
                      </a:r>
                    </a:p>
                    <a:p>
                      <a:pPr algn="ctr"/>
                      <a:r>
                        <a:rPr lang="en-US" sz="2000" b="1" dirty="0" smtClean="0"/>
                        <a:t>Judith</a:t>
                      </a:r>
                      <a:endParaRPr lang="en-US" sz="2000" b="1" dirty="0"/>
                    </a:p>
                  </a:txBody>
                  <a:tcPr anchor="ctr"/>
                </a:tc>
                <a:tc>
                  <a:txBody>
                    <a:bodyPr/>
                    <a:lstStyle/>
                    <a:p>
                      <a:pPr algn="ctr"/>
                      <a:r>
                        <a:rPr lang="en-US" sz="2000" b="1" dirty="0" smtClean="0"/>
                        <a:t>Alejandro</a:t>
                      </a:r>
                    </a:p>
                    <a:p>
                      <a:pPr algn="ctr"/>
                      <a:r>
                        <a:rPr lang="en-US" sz="2000" b="1" dirty="0" smtClean="0"/>
                        <a:t>Elizabeth</a:t>
                      </a:r>
                    </a:p>
                    <a:p>
                      <a:pPr algn="ctr"/>
                      <a:r>
                        <a:rPr lang="en-US" sz="2000" b="1" dirty="0" smtClean="0"/>
                        <a:t>Lindsay</a:t>
                      </a:r>
                    </a:p>
                    <a:p>
                      <a:pPr algn="ctr"/>
                      <a:r>
                        <a:rPr lang="en-US" sz="2000" b="1" dirty="0" smtClean="0"/>
                        <a:t>Max</a:t>
                      </a:r>
                      <a:endParaRPr lang="en-US" sz="2000" b="1" dirty="0"/>
                    </a:p>
                  </a:txBody>
                  <a:tcPr anchor="ctr"/>
                </a:tc>
              </a:tr>
              <a:tr h="1016000">
                <a:tc>
                  <a:txBody>
                    <a:bodyPr/>
                    <a:lstStyle/>
                    <a:p>
                      <a:pPr algn="ctr"/>
                      <a:r>
                        <a:rPr lang="en-US" sz="2000" b="1" dirty="0" smtClean="0"/>
                        <a:t>Thomas </a:t>
                      </a:r>
                    </a:p>
                    <a:p>
                      <a:pPr algn="ctr"/>
                      <a:r>
                        <a:rPr lang="en-US" sz="2000" b="1" dirty="0" smtClean="0"/>
                        <a:t>Liz</a:t>
                      </a:r>
                    </a:p>
                    <a:p>
                      <a:pPr algn="ctr"/>
                      <a:r>
                        <a:rPr lang="en-US" sz="2000" b="1" dirty="0" err="1" smtClean="0"/>
                        <a:t>Ciarra</a:t>
                      </a:r>
                      <a:endParaRPr lang="en-US" sz="2000" b="1" dirty="0" smtClean="0"/>
                    </a:p>
                  </a:txBody>
                  <a:tcPr anchor="ctr"/>
                </a:tc>
                <a:tc>
                  <a:txBody>
                    <a:bodyPr/>
                    <a:lstStyle/>
                    <a:p>
                      <a:pPr algn="ctr"/>
                      <a:r>
                        <a:rPr lang="en-US" sz="2000" b="1" dirty="0" smtClean="0"/>
                        <a:t>Bonnie</a:t>
                      </a:r>
                    </a:p>
                    <a:p>
                      <a:pPr algn="ctr"/>
                      <a:r>
                        <a:rPr lang="en-US" sz="2000" b="1" dirty="0" smtClean="0"/>
                        <a:t>Ari</a:t>
                      </a:r>
                    </a:p>
                    <a:p>
                      <a:pPr algn="ctr"/>
                      <a:r>
                        <a:rPr lang="en-US" sz="2000" b="1" dirty="0" smtClean="0"/>
                        <a:t>Denise</a:t>
                      </a:r>
                      <a:endParaRPr lang="en-US" sz="2000" b="1" dirty="0"/>
                    </a:p>
                  </a:txBody>
                  <a:tcPr anchor="ctr"/>
                </a:tc>
                <a:tc>
                  <a:txBody>
                    <a:bodyPr/>
                    <a:lstStyle/>
                    <a:p>
                      <a:pPr algn="ctr"/>
                      <a:r>
                        <a:rPr lang="en-US" sz="2000" b="1" dirty="0" smtClean="0"/>
                        <a:t>Isabella</a:t>
                      </a:r>
                    </a:p>
                    <a:p>
                      <a:pPr algn="ctr"/>
                      <a:r>
                        <a:rPr lang="en-US" sz="2000" b="1" dirty="0" smtClean="0"/>
                        <a:t>Sidney</a:t>
                      </a:r>
                    </a:p>
                    <a:p>
                      <a:pPr algn="ctr"/>
                      <a:r>
                        <a:rPr lang="en-US" sz="2000" b="1" dirty="0" smtClean="0"/>
                        <a:t>Boston</a:t>
                      </a:r>
                      <a:endParaRPr lang="en-US" sz="2000" b="1" dirty="0"/>
                    </a:p>
                  </a:txBody>
                  <a:tcPr anchor="ctr"/>
                </a:tc>
              </a:tr>
              <a:tr h="1016000">
                <a:tc>
                  <a:txBody>
                    <a:bodyPr/>
                    <a:lstStyle/>
                    <a:p>
                      <a:pPr algn="ctr"/>
                      <a:r>
                        <a:rPr lang="en-US" sz="2000" b="1" dirty="0" smtClean="0"/>
                        <a:t>Rosie</a:t>
                      </a:r>
                    </a:p>
                    <a:p>
                      <a:pPr algn="ctr"/>
                      <a:r>
                        <a:rPr lang="en-US" sz="2000" b="1" dirty="0" smtClean="0"/>
                        <a:t>Zoe</a:t>
                      </a:r>
                    </a:p>
                    <a:p>
                      <a:pPr algn="ctr"/>
                      <a:r>
                        <a:rPr lang="en-US" sz="2000" b="1" dirty="0" smtClean="0"/>
                        <a:t>Anju</a:t>
                      </a:r>
                      <a:endParaRPr lang="en-US" sz="2000" b="1" dirty="0"/>
                    </a:p>
                  </a:txBody>
                  <a:tcPr anchor="ctr"/>
                </a:tc>
                <a:tc>
                  <a:txBody>
                    <a:bodyPr/>
                    <a:lstStyle/>
                    <a:p>
                      <a:pPr algn="ctr"/>
                      <a:r>
                        <a:rPr lang="en-US" sz="2000" b="1" dirty="0" smtClean="0"/>
                        <a:t>Maribel</a:t>
                      </a:r>
                    </a:p>
                    <a:p>
                      <a:pPr algn="ctr"/>
                      <a:r>
                        <a:rPr lang="en-US" sz="2000" b="1" dirty="0" smtClean="0"/>
                        <a:t>Camille</a:t>
                      </a:r>
                    </a:p>
                    <a:p>
                      <a:pPr algn="ctr"/>
                      <a:r>
                        <a:rPr lang="en-US" sz="2000" b="1" dirty="0" smtClean="0"/>
                        <a:t>Katie</a:t>
                      </a:r>
                      <a:endParaRPr lang="en-US" sz="2000" b="1" dirty="0"/>
                    </a:p>
                  </a:txBody>
                  <a:tcPr anchor="ctr"/>
                </a:tc>
                <a:tc>
                  <a:txBody>
                    <a:bodyPr/>
                    <a:lstStyle/>
                    <a:p>
                      <a:pPr algn="ctr"/>
                      <a:r>
                        <a:rPr lang="en-US" sz="2000" b="1" dirty="0" smtClean="0"/>
                        <a:t>Olivia</a:t>
                      </a:r>
                    </a:p>
                    <a:p>
                      <a:pPr algn="ctr"/>
                      <a:r>
                        <a:rPr lang="en-US" sz="2000" b="1" dirty="0" smtClean="0"/>
                        <a:t>Tori</a:t>
                      </a:r>
                    </a:p>
                    <a:p>
                      <a:pPr algn="ctr"/>
                      <a:r>
                        <a:rPr lang="en-US" sz="2000" b="1" dirty="0" err="1" smtClean="0"/>
                        <a:t>Brooklin</a:t>
                      </a:r>
                      <a:endParaRPr lang="en-US" sz="2000" b="1" dirty="0"/>
                    </a:p>
                  </a:txBody>
                  <a:tcPr anchor="ctr"/>
                </a:tc>
              </a:tr>
            </a:tbl>
          </a:graphicData>
        </a:graphic>
      </p:graphicFrame>
    </p:spTree>
    <p:extLst>
      <p:ext uri="{BB962C8B-B14F-4D97-AF65-F5344CB8AC3E}">
        <p14:creationId xmlns:p14="http://schemas.microsoft.com/office/powerpoint/2010/main" val="1932704922"/>
      </p:ext>
    </p:extLst>
  </p:cSld>
  <p:clrMapOvr>
    <a:masterClrMapping/>
  </p:clrMapOvr>
  <p:transition spd="med">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into your groups: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4111697"/>
              </p:ext>
            </p:extLst>
          </p:nvPr>
        </p:nvGraphicFramePr>
        <p:xfrm>
          <a:off x="685800" y="1504949"/>
          <a:ext cx="7543800" cy="3469641"/>
        </p:xfrm>
        <a:graphic>
          <a:graphicData uri="http://schemas.openxmlformats.org/drawingml/2006/table">
            <a:tbl>
              <a:tblPr firstRow="1" bandRow="1">
                <a:tableStyleId>{5C22544A-7EE6-4342-B048-85BDC9FD1C3A}</a:tableStyleId>
              </a:tblPr>
              <a:tblGrid>
                <a:gridCol w="2514600"/>
                <a:gridCol w="2514600"/>
                <a:gridCol w="2514600"/>
              </a:tblGrid>
              <a:tr h="1143001">
                <a:tc>
                  <a:txBody>
                    <a:bodyPr/>
                    <a:lstStyle/>
                    <a:p>
                      <a:pPr algn="ctr"/>
                      <a:r>
                        <a:rPr lang="en-US" sz="2000" b="1" dirty="0" smtClean="0"/>
                        <a:t>Danielle</a:t>
                      </a:r>
                    </a:p>
                    <a:p>
                      <a:pPr algn="ctr"/>
                      <a:r>
                        <a:rPr lang="en-US" sz="2000" b="1" dirty="0" err="1" smtClean="0"/>
                        <a:t>Khushi</a:t>
                      </a:r>
                      <a:endParaRPr lang="en-US" sz="2000" b="1" dirty="0" smtClean="0"/>
                    </a:p>
                    <a:p>
                      <a:pPr algn="ctr"/>
                      <a:r>
                        <a:rPr lang="en-US" sz="2000" b="1" dirty="0" err="1" smtClean="0"/>
                        <a:t>Maidelid</a:t>
                      </a:r>
                      <a:endParaRPr lang="en-US" sz="2000" b="1" dirty="0"/>
                    </a:p>
                  </a:txBody>
                  <a:tcPr anchor="ctr"/>
                </a:tc>
                <a:tc>
                  <a:txBody>
                    <a:bodyPr/>
                    <a:lstStyle/>
                    <a:p>
                      <a:pPr algn="ctr"/>
                      <a:r>
                        <a:rPr lang="en-US" sz="2000" b="1" dirty="0" smtClean="0"/>
                        <a:t>Bella T. </a:t>
                      </a:r>
                    </a:p>
                    <a:p>
                      <a:pPr algn="ctr"/>
                      <a:r>
                        <a:rPr lang="en-US" sz="2000" b="1" dirty="0" smtClean="0"/>
                        <a:t>Sarina</a:t>
                      </a:r>
                    </a:p>
                    <a:p>
                      <a:pPr algn="ctr"/>
                      <a:r>
                        <a:rPr lang="en-US" sz="2000" b="1" dirty="0" smtClean="0"/>
                        <a:t>Naomi</a:t>
                      </a:r>
                    </a:p>
                  </a:txBody>
                  <a:tcPr anchor="ctr"/>
                </a:tc>
                <a:tc>
                  <a:txBody>
                    <a:bodyPr/>
                    <a:lstStyle/>
                    <a:p>
                      <a:pPr algn="ctr"/>
                      <a:r>
                        <a:rPr lang="en-US" sz="2000" b="1" dirty="0" smtClean="0"/>
                        <a:t>Bella G.</a:t>
                      </a:r>
                    </a:p>
                    <a:p>
                      <a:pPr algn="ctr"/>
                      <a:r>
                        <a:rPr lang="en-US" sz="2000" b="1" dirty="0" err="1" smtClean="0"/>
                        <a:t>Danice</a:t>
                      </a:r>
                      <a:endParaRPr lang="en-US" sz="2000" b="1" dirty="0" smtClean="0"/>
                    </a:p>
                    <a:p>
                      <a:pPr algn="ctr"/>
                      <a:r>
                        <a:rPr lang="en-US" sz="2000" b="1" dirty="0" smtClean="0"/>
                        <a:t>Ian</a:t>
                      </a:r>
                      <a:endParaRPr lang="en-US" sz="2000" b="1" dirty="0"/>
                    </a:p>
                  </a:txBody>
                  <a:tcPr anchor="ctr"/>
                </a:tc>
              </a:tr>
              <a:tr h="1016000">
                <a:tc>
                  <a:txBody>
                    <a:bodyPr/>
                    <a:lstStyle/>
                    <a:p>
                      <a:pPr algn="ctr"/>
                      <a:r>
                        <a:rPr lang="en-US" sz="2000" b="1" dirty="0" smtClean="0"/>
                        <a:t>Jimmy</a:t>
                      </a:r>
                    </a:p>
                    <a:p>
                      <a:pPr algn="ctr"/>
                      <a:r>
                        <a:rPr lang="en-US" sz="2000" b="1" dirty="0" smtClean="0"/>
                        <a:t>Tracey</a:t>
                      </a:r>
                    </a:p>
                    <a:p>
                      <a:pPr algn="ctr"/>
                      <a:r>
                        <a:rPr lang="en-US" sz="2000" b="1" dirty="0" smtClean="0"/>
                        <a:t>Bella S.</a:t>
                      </a:r>
                    </a:p>
                  </a:txBody>
                  <a:tcPr anchor="ctr"/>
                </a:tc>
                <a:tc>
                  <a:txBody>
                    <a:bodyPr/>
                    <a:lstStyle/>
                    <a:p>
                      <a:pPr algn="ctr"/>
                      <a:r>
                        <a:rPr lang="en-US" sz="2000" b="1" dirty="0" smtClean="0"/>
                        <a:t>Angel</a:t>
                      </a:r>
                    </a:p>
                    <a:p>
                      <a:pPr algn="ctr"/>
                      <a:r>
                        <a:rPr lang="en-US" sz="2000" b="1" dirty="0" smtClean="0"/>
                        <a:t>Raquel</a:t>
                      </a:r>
                    </a:p>
                    <a:p>
                      <a:pPr algn="ctr"/>
                      <a:r>
                        <a:rPr lang="en-US" sz="2000" b="1" dirty="0" smtClean="0"/>
                        <a:t>Darlene</a:t>
                      </a:r>
                      <a:endParaRPr lang="en-US" sz="2000" b="1" dirty="0"/>
                    </a:p>
                  </a:txBody>
                  <a:tcPr anchor="ctr"/>
                </a:tc>
                <a:tc>
                  <a:txBody>
                    <a:bodyPr/>
                    <a:lstStyle/>
                    <a:p>
                      <a:pPr algn="ctr"/>
                      <a:r>
                        <a:rPr lang="en-US" sz="2000" b="1" dirty="0" err="1" smtClean="0"/>
                        <a:t>Maddy</a:t>
                      </a:r>
                      <a:endParaRPr lang="en-US" sz="2000" b="1" dirty="0" smtClean="0"/>
                    </a:p>
                    <a:p>
                      <a:pPr algn="ctr"/>
                      <a:r>
                        <a:rPr lang="en-US" sz="2000" b="1" dirty="0" smtClean="0"/>
                        <a:t>Kevin</a:t>
                      </a:r>
                    </a:p>
                    <a:p>
                      <a:pPr algn="ctr"/>
                      <a:r>
                        <a:rPr lang="en-US" sz="2000" b="1" dirty="0" smtClean="0"/>
                        <a:t>Hannah</a:t>
                      </a:r>
                      <a:endParaRPr lang="en-US" sz="2000" b="1" dirty="0"/>
                    </a:p>
                  </a:txBody>
                  <a:tcPr anchor="ctr"/>
                </a:tc>
              </a:tr>
              <a:tr h="1016000">
                <a:tc>
                  <a:txBody>
                    <a:bodyPr/>
                    <a:lstStyle/>
                    <a:p>
                      <a:pPr algn="ctr"/>
                      <a:r>
                        <a:rPr lang="en-US" sz="2000" b="1" dirty="0" smtClean="0"/>
                        <a:t>Zoe</a:t>
                      </a:r>
                    </a:p>
                    <a:p>
                      <a:pPr algn="ctr"/>
                      <a:r>
                        <a:rPr lang="en-US" sz="2000" b="1" dirty="0" smtClean="0"/>
                        <a:t>Richard</a:t>
                      </a:r>
                    </a:p>
                    <a:p>
                      <a:pPr algn="ctr"/>
                      <a:r>
                        <a:rPr lang="en-US" sz="2000" b="1" dirty="0" smtClean="0"/>
                        <a:t>Gabriel</a:t>
                      </a:r>
                    </a:p>
                    <a:p>
                      <a:pPr algn="ctr"/>
                      <a:r>
                        <a:rPr lang="en-US" sz="2000" b="1" dirty="0" smtClean="0"/>
                        <a:t>Marilyn</a:t>
                      </a:r>
                      <a:endParaRPr lang="en-US" sz="2000" b="1" dirty="0"/>
                    </a:p>
                  </a:txBody>
                  <a:tcPr anchor="ctr"/>
                </a:tc>
                <a:tc>
                  <a:txBody>
                    <a:bodyPr/>
                    <a:lstStyle/>
                    <a:p>
                      <a:pPr algn="ctr"/>
                      <a:r>
                        <a:rPr lang="en-US" sz="2000" b="1" dirty="0" smtClean="0"/>
                        <a:t>Adam</a:t>
                      </a:r>
                    </a:p>
                    <a:p>
                      <a:pPr algn="ctr"/>
                      <a:r>
                        <a:rPr lang="en-US" sz="2000" b="1" dirty="0" smtClean="0"/>
                        <a:t>Oswaldo</a:t>
                      </a:r>
                    </a:p>
                    <a:p>
                      <a:pPr algn="ctr"/>
                      <a:r>
                        <a:rPr lang="en-US" sz="2000" b="1" dirty="0" smtClean="0"/>
                        <a:t>Trinity</a:t>
                      </a:r>
                      <a:endParaRPr lang="en-US" sz="2000" b="1" dirty="0"/>
                    </a:p>
                  </a:txBody>
                  <a:tcPr anchor="ctr"/>
                </a:tc>
                <a:tc>
                  <a:txBody>
                    <a:bodyPr/>
                    <a:lstStyle/>
                    <a:p>
                      <a:pPr algn="ctr"/>
                      <a:r>
                        <a:rPr lang="en-US" sz="2000" b="1" dirty="0" smtClean="0"/>
                        <a:t>Jordy</a:t>
                      </a:r>
                    </a:p>
                    <a:p>
                      <a:pPr algn="ctr"/>
                      <a:r>
                        <a:rPr lang="en-US" sz="2000" b="1" dirty="0" smtClean="0"/>
                        <a:t>Sophia</a:t>
                      </a:r>
                    </a:p>
                    <a:p>
                      <a:pPr algn="ctr"/>
                      <a:r>
                        <a:rPr lang="en-US" sz="2000" b="1" dirty="0" smtClean="0"/>
                        <a:t>Payton</a:t>
                      </a:r>
                      <a:endParaRPr lang="en-US" sz="2000" b="1" dirty="0"/>
                    </a:p>
                  </a:txBody>
                  <a:tcPr anchor="ctr"/>
                </a:tc>
              </a:tr>
            </a:tbl>
          </a:graphicData>
        </a:graphic>
      </p:graphicFrame>
    </p:spTree>
    <p:extLst>
      <p:ext uri="{BB962C8B-B14F-4D97-AF65-F5344CB8AC3E}">
        <p14:creationId xmlns:p14="http://schemas.microsoft.com/office/powerpoint/2010/main" val="1057380668"/>
      </p:ext>
    </p:extLst>
  </p:cSld>
  <p:clrMapOvr>
    <a:masterClrMapping/>
  </p:clrMapOvr>
  <p:transition spd="med">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152400" y="1336128"/>
            <a:ext cx="8153400" cy="3790950"/>
          </a:xfrm>
        </p:spPr>
        <p:txBody>
          <a:bodyPr>
            <a:normAutofit fontScale="77500" lnSpcReduction="20000"/>
          </a:bodyPr>
          <a:lstStyle/>
          <a:p>
            <a:pPr marL="0" indent="0">
              <a:buNone/>
            </a:pPr>
            <a:r>
              <a:rPr lang="en-US" dirty="0"/>
              <a:t>A group of 60 students were asked if they played </a:t>
            </a:r>
            <a:r>
              <a:rPr lang="en-US" dirty="0" err="1"/>
              <a:t>fieldhockey</a:t>
            </a:r>
            <a:r>
              <a:rPr lang="en-US" dirty="0"/>
              <a:t> (F), basketball (B) or soccer (S). The diagram below displays the results</a:t>
            </a:r>
            <a:r>
              <a:rPr lang="en-US" dirty="0" smtClean="0"/>
              <a:t>.</a:t>
            </a:r>
            <a:endParaRPr lang="en-US" dirty="0"/>
          </a:p>
          <a:p>
            <a:pPr marL="0" indent="0">
              <a:buNone/>
            </a:pPr>
            <a:endParaRPr lang="en-US" dirty="0" smtClean="0"/>
          </a:p>
          <a:p>
            <a:pPr marL="0" indent="0">
              <a:buNone/>
            </a:pPr>
            <a:r>
              <a:rPr lang="en-US" dirty="0" smtClean="0"/>
              <a:t>Find </a:t>
            </a:r>
            <a:r>
              <a:rPr lang="en-US" dirty="0"/>
              <a:t>the probability a student plays:</a:t>
            </a:r>
          </a:p>
          <a:p>
            <a:pPr marL="514350" lvl="0" indent="-514350">
              <a:buFont typeface="+mj-lt"/>
              <a:buAutoNum type="arabicPeriod"/>
            </a:pPr>
            <a:r>
              <a:rPr lang="en-US" dirty="0"/>
              <a:t>field hockey &amp; </a:t>
            </a:r>
            <a:r>
              <a:rPr lang="en-US" dirty="0" smtClean="0"/>
              <a:t>soccer?</a:t>
            </a:r>
            <a:endParaRPr lang="en-US" dirty="0"/>
          </a:p>
          <a:p>
            <a:pPr marL="514350" lvl="0" indent="-514350">
              <a:buFont typeface="+mj-lt"/>
              <a:buAutoNum type="arabicPeriod"/>
            </a:pPr>
            <a:r>
              <a:rPr lang="en-US" dirty="0"/>
              <a:t>field hockey or </a:t>
            </a:r>
            <a:r>
              <a:rPr lang="en-US" dirty="0" smtClean="0"/>
              <a:t>soccer?</a:t>
            </a:r>
            <a:endParaRPr lang="en-US" dirty="0"/>
          </a:p>
          <a:p>
            <a:pPr marL="514350" lvl="0" indent="-514350">
              <a:buFont typeface="+mj-lt"/>
              <a:buAutoNum type="arabicPeriod"/>
            </a:pPr>
            <a:r>
              <a:rPr lang="en-US" smtClean="0"/>
              <a:t>soccer </a:t>
            </a:r>
            <a:r>
              <a:rPr lang="en-US" dirty="0" smtClean="0"/>
              <a:t>&amp; basketball?</a:t>
            </a:r>
            <a:endParaRPr lang="en-US" dirty="0"/>
          </a:p>
          <a:p>
            <a:pPr marL="514350" lvl="0" indent="-514350">
              <a:buFont typeface="+mj-lt"/>
              <a:buAutoNum type="arabicPeriod"/>
            </a:pPr>
            <a:r>
              <a:rPr lang="en-US" dirty="0" smtClean="0"/>
              <a:t>All of </a:t>
            </a:r>
            <a:r>
              <a:rPr lang="en-US" dirty="0"/>
              <a:t>the three sports?</a:t>
            </a:r>
          </a:p>
          <a:p>
            <a:pPr marL="514350" lvl="0" indent="-514350">
              <a:buFont typeface="+mj-lt"/>
              <a:buAutoNum type="arabicPeriod"/>
            </a:pPr>
            <a:r>
              <a:rPr lang="en-US" dirty="0"/>
              <a:t>only 1 sport?</a:t>
            </a:r>
          </a:p>
          <a:p>
            <a:pPr marL="514350" lvl="0" indent="-514350">
              <a:buFont typeface="+mj-lt"/>
              <a:buAutoNum type="arabicPeriod"/>
            </a:pPr>
            <a:r>
              <a:rPr lang="en-US" dirty="0" smtClean="0"/>
              <a:t>Basketball given </a:t>
            </a:r>
            <a:r>
              <a:rPr lang="en-US" dirty="0"/>
              <a:t>they play </a:t>
            </a:r>
            <a:r>
              <a:rPr lang="en-US" dirty="0" smtClean="0"/>
              <a:t>soccer?</a:t>
            </a:r>
            <a:endParaRPr lang="en-US" dirty="0"/>
          </a:p>
          <a:p>
            <a:endParaRPr lang="en-US" dirty="0"/>
          </a:p>
        </p:txBody>
      </p:sp>
      <p:grpSp>
        <p:nvGrpSpPr>
          <p:cNvPr id="4" name="Canvas 23"/>
          <p:cNvGrpSpPr/>
          <p:nvPr/>
        </p:nvGrpSpPr>
        <p:grpSpPr>
          <a:xfrm>
            <a:off x="5715000" y="2038350"/>
            <a:ext cx="3276600" cy="2804487"/>
            <a:chOff x="45720" y="0"/>
            <a:chExt cx="2971800" cy="2308860"/>
          </a:xfrm>
        </p:grpSpPr>
        <p:sp>
          <p:nvSpPr>
            <p:cNvPr id="6" name="Oval 5"/>
            <p:cNvSpPr>
              <a:spLocks noChangeArrowheads="1"/>
            </p:cNvSpPr>
            <p:nvPr/>
          </p:nvSpPr>
          <p:spPr bwMode="auto">
            <a:xfrm>
              <a:off x="571500" y="114300"/>
              <a:ext cx="1371600" cy="137223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a:off x="1257300" y="800100"/>
              <a:ext cx="1485900" cy="12573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228600" y="800100"/>
              <a:ext cx="1371600" cy="13716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Text Box 7"/>
            <p:cNvSpPr txBox="1">
              <a:spLocks noChangeArrowheads="1"/>
            </p:cNvSpPr>
            <p:nvPr/>
          </p:nvSpPr>
          <p:spPr bwMode="auto">
            <a:xfrm>
              <a:off x="1028700" y="45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a:t>
              </a:r>
            </a:p>
          </p:txBody>
        </p:sp>
        <p:sp>
          <p:nvSpPr>
            <p:cNvPr id="10" name="Text Box 8"/>
            <p:cNvSpPr txBox="1">
              <a:spLocks noChangeArrowheads="1"/>
            </p:cNvSpPr>
            <p:nvPr/>
          </p:nvSpPr>
          <p:spPr bwMode="auto">
            <a:xfrm>
              <a:off x="914400" y="9144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p:txBody>
        </p:sp>
        <p:sp>
          <p:nvSpPr>
            <p:cNvPr id="11" name="Text Box 9"/>
            <p:cNvSpPr txBox="1">
              <a:spLocks noChangeArrowheads="1"/>
            </p:cNvSpPr>
            <p:nvPr/>
          </p:nvSpPr>
          <p:spPr bwMode="auto">
            <a:xfrm>
              <a:off x="1257300" y="11430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p:txBody>
        </p:sp>
        <p:sp>
          <p:nvSpPr>
            <p:cNvPr id="12" name="Text Box 10"/>
            <p:cNvSpPr txBox="1">
              <a:spLocks noChangeArrowheads="1"/>
            </p:cNvSpPr>
            <p:nvPr/>
          </p:nvSpPr>
          <p:spPr bwMode="auto">
            <a:xfrm>
              <a:off x="1600200" y="9144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p:txBody>
        </p:sp>
        <p:sp>
          <p:nvSpPr>
            <p:cNvPr id="13" name="Text Box 11"/>
            <p:cNvSpPr txBox="1">
              <a:spLocks noChangeArrowheads="1"/>
            </p:cNvSpPr>
            <p:nvPr/>
          </p:nvSpPr>
          <p:spPr bwMode="auto">
            <a:xfrm>
              <a:off x="685800" y="16002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a:t>
              </a:r>
            </a:p>
          </p:txBody>
        </p:sp>
        <p:sp>
          <p:nvSpPr>
            <p:cNvPr id="14" name="Text Box 12"/>
            <p:cNvSpPr txBox="1">
              <a:spLocks noChangeArrowheads="1"/>
            </p:cNvSpPr>
            <p:nvPr/>
          </p:nvSpPr>
          <p:spPr bwMode="auto">
            <a:xfrm>
              <a:off x="1257300" y="14859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p:txBody>
        </p:sp>
        <p:sp>
          <p:nvSpPr>
            <p:cNvPr id="15" name="Text Box 13"/>
            <p:cNvSpPr txBox="1">
              <a:spLocks noChangeArrowheads="1"/>
            </p:cNvSpPr>
            <p:nvPr/>
          </p:nvSpPr>
          <p:spPr bwMode="auto">
            <a:xfrm>
              <a:off x="1943100" y="13716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7</a:t>
              </a:r>
            </a:p>
          </p:txBody>
        </p:sp>
        <p:sp>
          <p:nvSpPr>
            <p:cNvPr id="16" name="Text Box 14"/>
            <p:cNvSpPr txBox="1">
              <a:spLocks noChangeArrowheads="1"/>
            </p:cNvSpPr>
            <p:nvPr/>
          </p:nvSpPr>
          <p:spPr bwMode="auto">
            <a:xfrm>
              <a:off x="571500" y="1143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15"/>
            <p:cNvSpPr txBox="1">
              <a:spLocks noChangeArrowheads="1"/>
            </p:cNvSpPr>
            <p:nvPr/>
          </p:nvSpPr>
          <p:spPr bwMode="auto">
            <a:xfrm>
              <a:off x="342900" y="2011680"/>
              <a:ext cx="4572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16"/>
            <p:cNvSpPr txBox="1">
              <a:spLocks noChangeArrowheads="1"/>
            </p:cNvSpPr>
            <p:nvPr/>
          </p:nvSpPr>
          <p:spPr bwMode="auto">
            <a:xfrm>
              <a:off x="2628900" y="16002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p:txBody>
        </p:sp>
        <p:sp>
          <p:nvSpPr>
            <p:cNvPr id="19" name="Rectangle 18"/>
            <p:cNvSpPr>
              <a:spLocks noChangeArrowheads="1"/>
            </p:cNvSpPr>
            <p:nvPr/>
          </p:nvSpPr>
          <p:spPr bwMode="auto">
            <a:xfrm>
              <a:off x="45720" y="0"/>
              <a:ext cx="2971800"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116288219"/>
      </p:ext>
    </p:extLst>
  </p:cSld>
  <p:clrMapOvr>
    <a:masterClrMapping/>
  </p:clrMapOvr>
  <p:transition spd="med">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Spinner Bingo!</a:t>
            </a:r>
            <a:endParaRPr lang="en-US" dirty="0"/>
          </a:p>
        </p:txBody>
      </p:sp>
      <p:sp>
        <p:nvSpPr>
          <p:cNvPr id="3" name="Content Placeholder 2"/>
          <p:cNvSpPr>
            <a:spLocks noGrp="1"/>
          </p:cNvSpPr>
          <p:nvPr>
            <p:ph idx="1"/>
          </p:nvPr>
        </p:nvSpPr>
        <p:spPr/>
        <p:txBody>
          <a:bodyPr/>
          <a:lstStyle/>
          <a:p>
            <a:r>
              <a:rPr lang="en-US" dirty="0" smtClean="0"/>
              <a:t>Work with your group to complete the front (6) problems </a:t>
            </a:r>
          </a:p>
          <a:p>
            <a:r>
              <a:rPr lang="en-US" dirty="0" smtClean="0"/>
              <a:t>Then work on the Spinner Bingo game on the back. </a:t>
            </a:r>
            <a:endParaRPr lang="en-US" dirty="0"/>
          </a:p>
        </p:txBody>
      </p:sp>
    </p:spTree>
    <p:extLst>
      <p:ext uri="{BB962C8B-B14F-4D97-AF65-F5344CB8AC3E}">
        <p14:creationId xmlns:p14="http://schemas.microsoft.com/office/powerpoint/2010/main" val="1765662542"/>
      </p:ext>
    </p:extLst>
  </p:cSld>
  <p:clrMapOvr>
    <a:masterClrMapping/>
  </p:clrMapOvr>
  <p:transition spd="med">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47800" y="1352550"/>
            <a:ext cx="7200900" cy="3486150"/>
          </a:xfrm>
          <a:prstGeom prst="rect">
            <a:avLst/>
          </a:prstGeom>
        </p:spPr>
      </p:pic>
      <p:sp>
        <p:nvSpPr>
          <p:cNvPr id="6" name="TextBox 5"/>
          <p:cNvSpPr txBox="1"/>
          <p:nvPr/>
        </p:nvSpPr>
        <p:spPr>
          <a:xfrm>
            <a:off x="304800" y="285750"/>
            <a:ext cx="3840480" cy="769441"/>
          </a:xfrm>
          <a:prstGeom prst="rect">
            <a:avLst/>
          </a:prstGeom>
          <a:noFill/>
        </p:spPr>
        <p:txBody>
          <a:bodyPr wrap="square" rtlCol="0">
            <a:spAutoFit/>
          </a:bodyPr>
          <a:lstStyle/>
          <a:p>
            <a:r>
              <a:rPr lang="en-US" sz="4400" b="1" dirty="0" smtClean="0"/>
              <a:t>Make it fair…</a:t>
            </a:r>
            <a:endParaRPr lang="en-US" sz="4400" b="1" dirty="0"/>
          </a:p>
        </p:txBody>
      </p:sp>
    </p:spTree>
    <p:extLst>
      <p:ext uri="{BB962C8B-B14F-4D97-AF65-F5344CB8AC3E}">
        <p14:creationId xmlns:p14="http://schemas.microsoft.com/office/powerpoint/2010/main" val="2874800444"/>
      </p:ext>
    </p:extLst>
  </p:cSld>
  <p:clrMapOvr>
    <a:masterClrMapping/>
  </p:clrMapOvr>
  <p:transition spd="med">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a:t>
            </a:r>
            <a:endParaRPr lang="en-US" dirty="0"/>
          </a:p>
        </p:txBody>
      </p:sp>
      <p:sp>
        <p:nvSpPr>
          <p:cNvPr id="3" name="Content Placeholder 2"/>
          <p:cNvSpPr>
            <a:spLocks noGrp="1"/>
          </p:cNvSpPr>
          <p:nvPr>
            <p:ph idx="1"/>
          </p:nvPr>
        </p:nvSpPr>
        <p:spPr>
          <a:xfrm>
            <a:off x="612648" y="1352550"/>
            <a:ext cx="8153400" cy="3581400"/>
          </a:xfrm>
        </p:spPr>
        <p:txBody>
          <a:bodyPr>
            <a:normAutofit fontScale="77500" lnSpcReduction="20000"/>
          </a:bodyPr>
          <a:lstStyle/>
          <a:p>
            <a:r>
              <a:rPr lang="en-US" dirty="0" smtClean="0"/>
              <a:t>Your </a:t>
            </a:r>
            <a:r>
              <a:rPr lang="en-US" dirty="0"/>
              <a:t>task is to figure out how many white balls to add to the bag </a:t>
            </a:r>
            <a:r>
              <a:rPr lang="en-US" dirty="0" smtClean="0"/>
              <a:t>to make </a:t>
            </a:r>
            <a:r>
              <a:rPr lang="en-US" dirty="0"/>
              <a:t>the game fair.</a:t>
            </a:r>
          </a:p>
          <a:p>
            <a:r>
              <a:rPr lang="en-US" dirty="0" smtClean="0"/>
              <a:t>There </a:t>
            </a:r>
            <a:r>
              <a:rPr lang="en-US" dirty="0"/>
              <a:t>may be more than one answer for each card.</a:t>
            </a:r>
          </a:p>
          <a:p>
            <a:r>
              <a:rPr lang="en-US" dirty="0" smtClean="0"/>
              <a:t>Just </a:t>
            </a:r>
            <a:r>
              <a:rPr lang="en-US" dirty="0"/>
              <a:t>choose some number of white balls. If that doesn’t make </a:t>
            </a:r>
            <a:r>
              <a:rPr lang="en-US" dirty="0" smtClean="0"/>
              <a:t>the game </a:t>
            </a:r>
            <a:r>
              <a:rPr lang="en-US" dirty="0"/>
              <a:t>fair, think about why it doesn’t. Then try to find a </a:t>
            </a:r>
            <a:r>
              <a:rPr lang="en-US" dirty="0" smtClean="0"/>
              <a:t>different solution</a:t>
            </a:r>
            <a:r>
              <a:rPr lang="en-US" dirty="0"/>
              <a:t>.</a:t>
            </a:r>
          </a:p>
          <a:p>
            <a:r>
              <a:rPr lang="en-US" dirty="0" smtClean="0"/>
              <a:t>It </a:t>
            </a:r>
            <a:r>
              <a:rPr lang="en-US" dirty="0"/>
              <a:t>is important that everyone in your group understands and </a:t>
            </a:r>
            <a:r>
              <a:rPr lang="en-US" dirty="0" smtClean="0"/>
              <a:t>agrees with </a:t>
            </a:r>
            <a:r>
              <a:rPr lang="en-US" dirty="0"/>
              <a:t>the solution. If you don’t, explain why. You are responsible </a:t>
            </a:r>
            <a:r>
              <a:rPr lang="en-US" dirty="0" smtClean="0"/>
              <a:t>for each </a:t>
            </a:r>
            <a:r>
              <a:rPr lang="en-US" dirty="0"/>
              <a:t>other’s </a:t>
            </a:r>
            <a:r>
              <a:rPr lang="en-US" dirty="0" smtClean="0"/>
              <a:t>learning.</a:t>
            </a:r>
          </a:p>
          <a:p>
            <a:r>
              <a:rPr lang="en-US" dirty="0" smtClean="0"/>
              <a:t>Prepare </a:t>
            </a:r>
            <a:r>
              <a:rPr lang="en-US" dirty="0"/>
              <a:t>a presentation of your problem and your work on </a:t>
            </a:r>
            <a:r>
              <a:rPr lang="en-US" dirty="0" smtClean="0"/>
              <a:t>a poster</a:t>
            </a:r>
            <a:r>
              <a:rPr lang="en-US" dirty="0"/>
              <a:t>.</a:t>
            </a:r>
          </a:p>
        </p:txBody>
      </p:sp>
    </p:spTree>
    <p:extLst>
      <p:ext uri="{BB962C8B-B14F-4D97-AF65-F5344CB8AC3E}">
        <p14:creationId xmlns:p14="http://schemas.microsoft.com/office/powerpoint/2010/main" val="1519870196"/>
      </p:ext>
    </p:extLst>
  </p:cSld>
  <p:clrMapOvr>
    <a:masterClrMapping/>
  </p:clrMapOvr>
  <p:transition spd="med">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42040" y="1276350"/>
            <a:ext cx="9101959" cy="3657600"/>
          </a:xfrm>
        </p:spPr>
        <p:txBody>
          <a:bodyPr>
            <a:noAutofit/>
          </a:bodyPr>
          <a:lstStyle/>
          <a:p>
            <a:pPr marL="514350" lvl="0" indent="-514350">
              <a:buFont typeface="+mj-lt"/>
              <a:buAutoNum type="arabicPeriod"/>
            </a:pPr>
            <a:r>
              <a:rPr lang="en-US" sz="2000" dirty="0" smtClean="0"/>
              <a:t>83</a:t>
            </a:r>
            <a:r>
              <a:rPr lang="en-US" sz="2000" dirty="0"/>
              <a:t>% of 16 year-olds have a cell phone and 63% have a cell phone and a car. What is the probability that a teenager has a car given that he or she also has a cell phone? </a:t>
            </a:r>
          </a:p>
          <a:p>
            <a:pPr marL="514350" lvl="0" indent="-514350">
              <a:buFont typeface="+mj-lt"/>
              <a:buAutoNum type="arabicPeriod"/>
            </a:pPr>
            <a:r>
              <a:rPr lang="en-US" sz="2000" dirty="0"/>
              <a:t>Maggie studies with a group for an upcoming math competition on Mondays, Tuesdays, and Thursdays. She also volunteers at a hospital on Mondays, Wednesdays, and Thursdays. Maggie’s science class is taking a field trip that could be scheduled for any day of the week (Monday through Friday). Find the probability that the field trip will be scheduled for a day that Maggie is studying for her math competition or volunteering at the hospital. </a:t>
            </a:r>
          </a:p>
          <a:p>
            <a:pPr marL="514350" lvl="0" indent="-514350">
              <a:buFont typeface="+mj-lt"/>
              <a:buAutoNum type="arabicPeriod"/>
            </a:pPr>
            <a:r>
              <a:rPr lang="en-US" sz="2000" dirty="0"/>
              <a:t>Johnny is playing a game and rolls a pair of dice. What is the probability that the sum of the dice rolled is either a 9 or a 5? </a:t>
            </a:r>
          </a:p>
        </p:txBody>
      </p:sp>
    </p:spTree>
    <p:extLst>
      <p:ext uri="{BB962C8B-B14F-4D97-AF65-F5344CB8AC3E}">
        <p14:creationId xmlns:p14="http://schemas.microsoft.com/office/powerpoint/2010/main" val="1304539704"/>
      </p:ext>
    </p:extLst>
  </p:cSld>
  <p:clrMapOvr>
    <a:masterClrMapping/>
  </p:clrMapOvr>
  <p:transition spd="med">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vs. Dependent Practice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21448300"/>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Outcomes</a:t>
            </a:r>
            <a:endParaRPr lang="en-US" sz="5400" dirty="0"/>
          </a:p>
        </p:txBody>
      </p:sp>
      <p:sp>
        <p:nvSpPr>
          <p:cNvPr id="3" name="Content Placeholder 2"/>
          <p:cNvSpPr>
            <a:spLocks noGrp="1"/>
          </p:cNvSpPr>
          <p:nvPr>
            <p:ph sz="quarter" idx="13"/>
          </p:nvPr>
        </p:nvSpPr>
        <p:spPr>
          <a:xfrm>
            <a:off x="609600" y="1733550"/>
            <a:ext cx="8153400" cy="3276600"/>
          </a:xfrm>
        </p:spPr>
        <p:txBody>
          <a:bodyPr>
            <a:noAutofit/>
          </a:bodyPr>
          <a:lstStyle/>
          <a:p>
            <a:r>
              <a:rPr lang="en-US" sz="4400" dirty="0" smtClean="0"/>
              <a:t>Results from experiments</a:t>
            </a:r>
          </a:p>
          <a:p>
            <a:endParaRPr lang="en-US" sz="4400" dirty="0"/>
          </a:p>
          <a:p>
            <a:r>
              <a:rPr lang="en-US" sz="3600" i="1" dirty="0"/>
              <a:t>Example:  </a:t>
            </a:r>
            <a:r>
              <a:rPr lang="en-US" sz="3600" i="1" dirty="0" smtClean="0"/>
              <a:t>all the cards in the deck are possible outcomes</a:t>
            </a:r>
            <a:endParaRPr lang="en-US" sz="3600" i="1" dirty="0"/>
          </a:p>
        </p:txBody>
      </p:sp>
    </p:spTree>
    <p:extLst>
      <p:ext uri="{BB962C8B-B14F-4D97-AF65-F5344CB8AC3E}">
        <p14:creationId xmlns:p14="http://schemas.microsoft.com/office/powerpoint/2010/main" val="1399283048"/>
      </p:ext>
    </p:extLst>
  </p:cSld>
  <p:clrMapOvr>
    <a:masterClrMapping/>
  </p:clrMapOvr>
  <p:transition spd="slow">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Testing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2228" y="1352550"/>
            <a:ext cx="8001000" cy="3723457"/>
          </a:xfrm>
          <a:prstGeom prst="rect">
            <a:avLst/>
          </a:prstGeom>
        </p:spPr>
      </p:pic>
    </p:spTree>
    <p:extLst>
      <p:ext uri="{BB962C8B-B14F-4D97-AF65-F5344CB8AC3E}">
        <p14:creationId xmlns:p14="http://schemas.microsoft.com/office/powerpoint/2010/main" val="1391845550"/>
      </p:ext>
    </p:extLst>
  </p:cSld>
  <p:clrMapOvr>
    <a:masterClrMapping/>
  </p:clrMapOvr>
  <p:transition spd="med">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Testing</a:t>
            </a:r>
            <a:endParaRPr lang="en-US" dirty="0"/>
          </a:p>
        </p:txBody>
      </p:sp>
      <p:pic>
        <p:nvPicPr>
          <p:cNvPr id="4" name="Content Placeholder 3"/>
          <p:cNvPicPr>
            <a:picLocks noGrp="1" noChangeAspect="1"/>
          </p:cNvPicPr>
          <p:nvPr>
            <p:ph idx="1"/>
          </p:nvPr>
        </p:nvPicPr>
        <p:blipFill>
          <a:blip r:embed="rId2"/>
          <a:stretch>
            <a:fillRect/>
          </a:stretch>
        </p:blipFill>
        <p:spPr>
          <a:xfrm>
            <a:off x="609600" y="1352550"/>
            <a:ext cx="7772400" cy="3296380"/>
          </a:xfrm>
          <a:prstGeom prst="rect">
            <a:avLst/>
          </a:prstGeom>
        </p:spPr>
      </p:pic>
    </p:spTree>
    <p:extLst>
      <p:ext uri="{BB962C8B-B14F-4D97-AF65-F5344CB8AC3E}">
        <p14:creationId xmlns:p14="http://schemas.microsoft.com/office/powerpoint/2010/main" val="1517933021"/>
      </p:ext>
    </p:extLst>
  </p:cSld>
  <p:clrMapOvr>
    <a:masterClrMapping/>
  </p:clrMapOvr>
  <p:transition spd="med">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62000" y="118110"/>
            <a:ext cx="7339012" cy="4975785"/>
          </a:xfrm>
          <a:prstGeom prst="rect">
            <a:avLst/>
          </a:prstGeom>
        </p:spPr>
      </p:pic>
    </p:spTree>
    <p:extLst>
      <p:ext uri="{BB962C8B-B14F-4D97-AF65-F5344CB8AC3E}">
        <p14:creationId xmlns:p14="http://schemas.microsoft.com/office/powerpoint/2010/main" val="825247348"/>
      </p:ext>
    </p:extLst>
  </p:cSld>
  <p:clrMapOvr>
    <a:masterClrMapping/>
  </p:clrMapOvr>
  <p:transition spd="med">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457200" y="312880"/>
            <a:ext cx="8058311" cy="4257675"/>
          </a:xfrm>
          <a:prstGeom prst="rect">
            <a:avLst/>
          </a:prstGeom>
        </p:spPr>
      </p:pic>
    </p:spTree>
    <p:extLst>
      <p:ext uri="{BB962C8B-B14F-4D97-AF65-F5344CB8AC3E}">
        <p14:creationId xmlns:p14="http://schemas.microsoft.com/office/powerpoint/2010/main" val="834715048"/>
      </p:ext>
    </p:extLst>
  </p:cSld>
  <p:clrMapOvr>
    <a:masterClrMapping/>
  </p:clrMapOvr>
  <p:transition spd="med">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38200" y="96432"/>
            <a:ext cx="7086600" cy="4918804"/>
          </a:xfrm>
          <a:prstGeom prst="rect">
            <a:avLst/>
          </a:prstGeom>
        </p:spPr>
      </p:pic>
    </p:spTree>
    <p:extLst>
      <p:ext uri="{BB962C8B-B14F-4D97-AF65-F5344CB8AC3E}">
        <p14:creationId xmlns:p14="http://schemas.microsoft.com/office/powerpoint/2010/main" val="2349364478"/>
      </p:ext>
    </p:extLst>
  </p:cSld>
  <p:clrMapOvr>
    <a:masterClrMapping/>
  </p:clrMapOvr>
  <p:transition spd="med">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75441" y="202406"/>
            <a:ext cx="8316422" cy="2300287"/>
          </a:xfrm>
          <a:prstGeom prst="rect">
            <a:avLst/>
          </a:prstGeom>
        </p:spPr>
      </p:pic>
    </p:spTree>
    <p:extLst>
      <p:ext uri="{BB962C8B-B14F-4D97-AF65-F5344CB8AC3E}">
        <p14:creationId xmlns:p14="http://schemas.microsoft.com/office/powerpoint/2010/main" val="731165261"/>
      </p:ext>
    </p:extLst>
  </p:cSld>
  <p:clrMapOvr>
    <a:masterClrMapping/>
  </p:clrMapOvr>
  <p:transition spd="med">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0"/>
            <a:ext cx="8001000" cy="4976326"/>
          </a:xfrm>
          <a:prstGeom prst="rect">
            <a:avLst/>
          </a:prstGeom>
        </p:spPr>
      </p:pic>
    </p:spTree>
    <p:extLst>
      <p:ext uri="{BB962C8B-B14F-4D97-AF65-F5344CB8AC3E}">
        <p14:creationId xmlns:p14="http://schemas.microsoft.com/office/powerpoint/2010/main" val="2328118307"/>
      </p:ext>
    </p:extLst>
  </p:cSld>
  <p:clrMapOvr>
    <a:masterClrMapping/>
  </p:clrMapOvr>
  <p:transition spd="med">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0"/>
            <a:ext cx="7601018" cy="5154010"/>
          </a:xfrm>
          <a:prstGeom prst="rect">
            <a:avLst/>
          </a:prstGeom>
        </p:spPr>
      </p:pic>
    </p:spTree>
    <p:extLst>
      <p:ext uri="{BB962C8B-B14F-4D97-AF65-F5344CB8AC3E}">
        <p14:creationId xmlns:p14="http://schemas.microsoft.com/office/powerpoint/2010/main" val="3908723192"/>
      </p:ext>
    </p:extLst>
  </p:cSld>
  <p:clrMapOvr>
    <a:masterClrMapping/>
  </p:clrMapOvr>
  <p:transition spd="med">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Project for the Break!</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23550963"/>
      </p:ext>
    </p:extLst>
  </p:cSld>
  <p:clrMapOvr>
    <a:masterClrMapping/>
  </p:clrMapOvr>
  <p:transition spd="med">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a:xfrm>
            <a:off x="76200" y="1352550"/>
            <a:ext cx="8991600" cy="3581400"/>
          </a:xfrm>
        </p:spPr>
        <p:txBody>
          <a:bodyPr>
            <a:normAutofit fontScale="92500" lnSpcReduction="20000"/>
          </a:bodyPr>
          <a:lstStyle/>
          <a:p>
            <a:pPr marL="514350" lvl="0" indent="-514350">
              <a:buFont typeface="+mj-lt"/>
              <a:buAutoNum type="arabicPeriod"/>
            </a:pPr>
            <a:r>
              <a:rPr lang="en-US" dirty="0">
                <a:latin typeface="Calibri" panose="020F0502020204030204" pitchFamily="34" charset="0"/>
              </a:rPr>
              <a:t>Carrie writes each of the letters of the word MATHEMATICAL on individual index cards and places them into a bag. She randomly draws one letter from the bag, doesn’t replace it, and then randomly draws a second letter. What is the probability that the first letter is an “A” and the second letter is a “H” ? </a:t>
            </a:r>
          </a:p>
          <a:p>
            <a:pPr marL="514350" lvl="0" indent="-514350">
              <a:buFont typeface="+mj-lt"/>
              <a:buAutoNum type="arabicPeriod"/>
            </a:pPr>
            <a:r>
              <a:rPr lang="en-US" dirty="0">
                <a:latin typeface="Calibri" panose="020F0502020204030204" pitchFamily="34" charset="0"/>
              </a:rPr>
              <a:t>A bag contains 8 orange balls and 7 purple balls. Josh randomly draws one ball replaces it, and randomly draws a second ball. What is the probability of the first ball being orange and the second ball being orange? </a:t>
            </a:r>
          </a:p>
        </p:txBody>
      </p:sp>
    </p:spTree>
    <p:extLst>
      <p:ext uri="{BB962C8B-B14F-4D97-AF65-F5344CB8AC3E}">
        <p14:creationId xmlns:p14="http://schemas.microsoft.com/office/powerpoint/2010/main" val="3351484054"/>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Sample Space</a:t>
            </a:r>
            <a:endParaRPr lang="en-US" sz="5400" dirty="0"/>
          </a:p>
        </p:txBody>
      </p:sp>
      <p:sp>
        <p:nvSpPr>
          <p:cNvPr id="3" name="Content Placeholder 2"/>
          <p:cNvSpPr>
            <a:spLocks noGrp="1"/>
          </p:cNvSpPr>
          <p:nvPr>
            <p:ph sz="quarter" idx="13"/>
          </p:nvPr>
        </p:nvSpPr>
        <p:spPr>
          <a:xfrm>
            <a:off x="609600" y="1352550"/>
            <a:ext cx="8153400" cy="3657600"/>
          </a:xfrm>
        </p:spPr>
        <p:txBody>
          <a:bodyPr>
            <a:noAutofit/>
          </a:bodyPr>
          <a:lstStyle/>
          <a:p>
            <a:r>
              <a:rPr lang="en-US" sz="4400" dirty="0" smtClean="0"/>
              <a:t>The set (or list) of all possible outcomes.</a:t>
            </a:r>
          </a:p>
          <a:p>
            <a:r>
              <a:rPr lang="en-US" sz="3600" dirty="0" smtClean="0"/>
              <a:t>Also known as the universal set</a:t>
            </a:r>
            <a:endParaRPr lang="en-US" sz="1200" dirty="0"/>
          </a:p>
          <a:p>
            <a:r>
              <a:rPr lang="en-US" sz="3600" i="1" dirty="0"/>
              <a:t>Example:  </a:t>
            </a:r>
            <a:r>
              <a:rPr lang="en-US" sz="3600" i="1" dirty="0" smtClean="0"/>
              <a:t>listing out all the cards in the deck would be the sample space</a:t>
            </a:r>
            <a:endParaRPr lang="en-US" sz="3600" i="1" dirty="0"/>
          </a:p>
        </p:txBody>
      </p:sp>
    </p:spTree>
    <p:extLst>
      <p:ext uri="{BB962C8B-B14F-4D97-AF65-F5344CB8AC3E}">
        <p14:creationId xmlns:p14="http://schemas.microsoft.com/office/powerpoint/2010/main" val="1399283048"/>
      </p:ext>
    </p:extLst>
  </p:cSld>
  <p:clrMapOvr>
    <a:masterClrMapping/>
  </p:clrMapOvr>
  <p:transition spd="slow">
    <p:wip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25" y="118111"/>
            <a:ext cx="8153400" cy="1005840"/>
          </a:xfrm>
        </p:spPr>
        <p:txBody>
          <a:bodyPr/>
          <a:lstStyle/>
          <a:p>
            <a:r>
              <a:rPr lang="en-US" dirty="0" smtClean="0"/>
              <a:t>Group Activity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6329118"/>
              </p:ext>
            </p:extLst>
          </p:nvPr>
        </p:nvGraphicFramePr>
        <p:xfrm>
          <a:off x="0" y="1290892"/>
          <a:ext cx="9144000" cy="3852608"/>
        </p:xfrm>
        <a:graphic>
          <a:graphicData uri="http://schemas.openxmlformats.org/drawingml/2006/table">
            <a:tbl>
              <a:tblPr firstRow="1" firstCol="1" bandRow="1">
                <a:tableStyleId>{5C22544A-7EE6-4342-B048-85BDC9FD1C3A}</a:tableStyleId>
              </a:tblPr>
              <a:tblGrid>
                <a:gridCol w="9144000"/>
              </a:tblGrid>
              <a:tr h="3852608">
                <a:tc>
                  <a:txBody>
                    <a:bodyPr/>
                    <a:lstStyle/>
                    <a:p>
                      <a:pPr marL="342900" marR="0" lvl="0" indent="-342900" algn="l">
                        <a:lnSpc>
                          <a:spcPct val="115000"/>
                        </a:lnSpc>
                        <a:spcBef>
                          <a:spcPts val="0"/>
                        </a:spcBef>
                        <a:spcAft>
                          <a:spcPts val="0"/>
                        </a:spcAft>
                        <a:buFont typeface="+mj-lt"/>
                        <a:buAutoNum type="arabicParenR"/>
                      </a:pPr>
                      <a:r>
                        <a:rPr lang="en-US" sz="2500" dirty="0" smtClean="0">
                          <a:effectLst/>
                        </a:rPr>
                        <a:t>Read </a:t>
                      </a:r>
                      <a:r>
                        <a:rPr lang="en-US" sz="2500" dirty="0">
                          <a:effectLst/>
                        </a:rPr>
                        <a:t>the situations </a:t>
                      </a:r>
                      <a:r>
                        <a:rPr lang="en-US" sz="2500" dirty="0" smtClean="0">
                          <a:effectLst/>
                        </a:rPr>
                        <a:t>in </a:t>
                      </a:r>
                      <a:r>
                        <a:rPr lang="en-US" sz="2500" dirty="0" smtClean="0">
                          <a:effectLst/>
                        </a:rPr>
                        <a:t>the card sets</a:t>
                      </a:r>
                      <a:r>
                        <a:rPr lang="en-US" sz="2500" baseline="0" dirty="0" smtClean="0">
                          <a:effectLst/>
                        </a:rPr>
                        <a:t> </a:t>
                      </a:r>
                      <a:r>
                        <a:rPr lang="en-US" sz="2500" dirty="0" smtClean="0">
                          <a:effectLst/>
                        </a:rPr>
                        <a:t>very </a:t>
                      </a:r>
                      <a:r>
                        <a:rPr lang="en-US" sz="2500" dirty="0">
                          <a:effectLst/>
                        </a:rPr>
                        <a:t>critically and </a:t>
                      </a:r>
                      <a:r>
                        <a:rPr lang="en-US" sz="2500" dirty="0" smtClean="0">
                          <a:effectLst/>
                        </a:rPr>
                        <a:t>carefully</a:t>
                      </a:r>
                      <a:r>
                        <a:rPr lang="en-US" sz="2500" dirty="0">
                          <a:effectLst/>
                        </a:rPr>
                        <a:t>.  </a:t>
                      </a:r>
                      <a:r>
                        <a:rPr lang="en-US" sz="2500" dirty="0" smtClean="0">
                          <a:effectLst/>
                        </a:rPr>
                        <a:t>Your</a:t>
                      </a:r>
                      <a:r>
                        <a:rPr lang="en-US" sz="2500" baseline="0" dirty="0" smtClean="0">
                          <a:effectLst/>
                        </a:rPr>
                        <a:t> group </a:t>
                      </a:r>
                      <a:r>
                        <a:rPr lang="en-US" sz="2500" dirty="0" smtClean="0">
                          <a:effectLst/>
                        </a:rPr>
                        <a:t>should </a:t>
                      </a:r>
                      <a:r>
                        <a:rPr lang="en-US" sz="2500" dirty="0">
                          <a:effectLst/>
                        </a:rPr>
                        <a:t>match each situation from card set </a:t>
                      </a:r>
                      <a:r>
                        <a:rPr lang="en-US" sz="2500" dirty="0" smtClean="0">
                          <a:effectLst/>
                        </a:rPr>
                        <a:t>to </a:t>
                      </a:r>
                      <a:r>
                        <a:rPr lang="en-US" sz="2500" dirty="0">
                          <a:effectLst/>
                        </a:rPr>
                        <a:t>each type of compound </a:t>
                      </a:r>
                      <a:r>
                        <a:rPr lang="en-US" sz="2500" dirty="0" smtClean="0">
                          <a:effectLst/>
                        </a:rPr>
                        <a:t>probability. </a:t>
                      </a:r>
                    </a:p>
                    <a:p>
                      <a:pPr marL="342900" marR="0" lvl="0" indent="-342900" algn="l">
                        <a:lnSpc>
                          <a:spcPct val="115000"/>
                        </a:lnSpc>
                        <a:spcBef>
                          <a:spcPts val="0"/>
                        </a:spcBef>
                        <a:spcAft>
                          <a:spcPts val="0"/>
                        </a:spcAft>
                        <a:buFont typeface="+mj-lt"/>
                        <a:buAutoNum type="arabicParenR"/>
                      </a:pPr>
                      <a:r>
                        <a:rPr lang="en-US" sz="2500" dirty="0" smtClean="0">
                          <a:effectLst/>
                        </a:rPr>
                        <a:t>Once </a:t>
                      </a:r>
                      <a:r>
                        <a:rPr lang="en-US" sz="2500" dirty="0">
                          <a:effectLst/>
                        </a:rPr>
                        <a:t>you are sure that you have completed the matching correctly, begin solving each of the situations to find the correct probability.</a:t>
                      </a:r>
                    </a:p>
                    <a:p>
                      <a:pPr marL="342900" marR="0" lvl="0" indent="-342900" algn="l">
                        <a:lnSpc>
                          <a:spcPct val="115000"/>
                        </a:lnSpc>
                        <a:spcBef>
                          <a:spcPts val="0"/>
                        </a:spcBef>
                        <a:spcAft>
                          <a:spcPts val="0"/>
                        </a:spcAft>
                        <a:buFont typeface="+mj-lt"/>
                        <a:buAutoNum type="arabicParenR"/>
                      </a:pPr>
                      <a:r>
                        <a:rPr lang="en-US" sz="2500" dirty="0" smtClean="0">
                          <a:effectLst/>
                        </a:rPr>
                        <a:t>Be </a:t>
                      </a:r>
                      <a:r>
                        <a:rPr lang="en-US" sz="2500" dirty="0">
                          <a:effectLst/>
                        </a:rPr>
                        <a:t>prepared to justify your answers and to discuss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35787" marR="35787" marT="0" marB="0"/>
                </a:tc>
              </a:tr>
            </a:tbl>
          </a:graphicData>
        </a:graphic>
      </p:graphicFrame>
    </p:spTree>
    <p:extLst>
      <p:ext uri="{BB962C8B-B14F-4D97-AF65-F5344CB8AC3E}">
        <p14:creationId xmlns:p14="http://schemas.microsoft.com/office/powerpoint/2010/main" val="648749413"/>
      </p:ext>
    </p:extLst>
  </p:cSld>
  <p:clrMapOvr>
    <a:masterClrMapping/>
  </p:clrMapOvr>
  <p:transition spd="med">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to Card Sort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8510954"/>
              </p:ext>
            </p:extLst>
          </p:nvPr>
        </p:nvGraphicFramePr>
        <p:xfrm>
          <a:off x="612775" y="1352550"/>
          <a:ext cx="8074026" cy="3581400"/>
        </p:xfrm>
        <a:graphic>
          <a:graphicData uri="http://schemas.openxmlformats.org/drawingml/2006/table">
            <a:tbl>
              <a:tblPr firstRow="1" bandRow="1">
                <a:tableStyleId>{5C22544A-7EE6-4342-B048-85BDC9FD1C3A}</a:tableStyleId>
              </a:tblPr>
              <a:tblGrid>
                <a:gridCol w="4037013"/>
                <a:gridCol w="4037013"/>
              </a:tblGrid>
              <a:tr h="1193800">
                <a:tc>
                  <a:txBody>
                    <a:bodyPr/>
                    <a:lstStyle/>
                    <a:p>
                      <a:pPr algn="ctr"/>
                      <a:r>
                        <a:rPr lang="en-US" sz="2800" dirty="0" smtClean="0">
                          <a:solidFill>
                            <a:schemeClr val="tx1"/>
                          </a:solidFill>
                        </a:rPr>
                        <a:t>Independent</a:t>
                      </a:r>
                      <a:endParaRPr lang="en-US" sz="2800" dirty="0">
                        <a:solidFill>
                          <a:schemeClr val="tx1"/>
                        </a:solidFill>
                      </a:endParaRPr>
                    </a:p>
                    <a:p>
                      <a:pPr algn="ctr"/>
                      <a:r>
                        <a:rPr lang="en-US" sz="2800" b="0" dirty="0" smtClean="0">
                          <a:solidFill>
                            <a:schemeClr val="tx1"/>
                          </a:solidFill>
                        </a:rPr>
                        <a:t>1, 5</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Dependent</a:t>
                      </a:r>
                      <a:endParaRPr lang="en-US" sz="2800" dirty="0">
                        <a:solidFill>
                          <a:schemeClr val="tx1"/>
                        </a:solidFill>
                      </a:endParaRPr>
                    </a:p>
                    <a:p>
                      <a:pPr algn="ctr"/>
                      <a:r>
                        <a:rPr lang="en-US" sz="2800" b="0" dirty="0" smtClean="0">
                          <a:solidFill>
                            <a:schemeClr val="tx1"/>
                          </a:solidFill>
                        </a:rPr>
                        <a:t>3, 7</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3800">
                <a:tc>
                  <a:txBody>
                    <a:bodyPr/>
                    <a:lstStyle/>
                    <a:p>
                      <a:pPr algn="ctr"/>
                      <a:r>
                        <a:rPr lang="en-US" sz="2800" b="1" dirty="0" smtClean="0">
                          <a:solidFill>
                            <a:schemeClr val="tx1"/>
                          </a:solidFill>
                        </a:rPr>
                        <a:t>Conditional</a:t>
                      </a:r>
                      <a:endParaRPr lang="en-US" sz="2800" b="1" dirty="0">
                        <a:solidFill>
                          <a:schemeClr val="tx1"/>
                        </a:solidFill>
                      </a:endParaRPr>
                    </a:p>
                    <a:p>
                      <a:pPr algn="ctr"/>
                      <a:r>
                        <a:rPr lang="en-US" sz="2800" dirty="0" smtClean="0">
                          <a:solidFill>
                            <a:schemeClr val="tx1"/>
                          </a:solidFill>
                        </a:rPr>
                        <a:t>4, 6, 8</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800" b="1" dirty="0" smtClean="0">
                          <a:solidFill>
                            <a:schemeClr val="tx1"/>
                          </a:solidFill>
                        </a:rPr>
                        <a:t>Mutually Exclusive</a:t>
                      </a:r>
                      <a:endParaRPr lang="en-US" sz="2800" b="1" dirty="0">
                        <a:solidFill>
                          <a:schemeClr val="tx1"/>
                        </a:solidFill>
                      </a:endParaRPr>
                    </a:p>
                    <a:p>
                      <a:pPr algn="ctr"/>
                      <a:r>
                        <a:rPr lang="en-US" sz="2800" dirty="0" smtClean="0">
                          <a:solidFill>
                            <a:schemeClr val="tx1"/>
                          </a:solidFill>
                        </a:rPr>
                        <a:t>2,</a:t>
                      </a:r>
                      <a:r>
                        <a:rPr lang="en-US" sz="2800" baseline="0" dirty="0" smtClean="0">
                          <a:solidFill>
                            <a:schemeClr val="tx1"/>
                          </a:solidFill>
                        </a:rPr>
                        <a:t> 9,</a:t>
                      </a:r>
                      <a:r>
                        <a:rPr lang="en-US" sz="2800" dirty="0" smtClean="0">
                          <a:solidFill>
                            <a:schemeClr val="tx1"/>
                          </a:solidFill>
                        </a:rPr>
                        <a:t> 11</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3800">
                <a:tc>
                  <a:txBody>
                    <a:bodyPr/>
                    <a:lstStyle/>
                    <a:p>
                      <a:pPr algn="ctr"/>
                      <a:r>
                        <a:rPr lang="en-US" sz="2800" b="1" dirty="0" smtClean="0">
                          <a:solidFill>
                            <a:schemeClr val="tx1"/>
                          </a:solidFill>
                        </a:rPr>
                        <a:t>Overlapping</a:t>
                      </a:r>
                      <a:endParaRPr lang="en-US" sz="2800" b="1" dirty="0">
                        <a:solidFill>
                          <a:schemeClr val="tx1"/>
                        </a:solidFill>
                      </a:endParaRPr>
                    </a:p>
                    <a:p>
                      <a:pPr algn="ctr"/>
                      <a:r>
                        <a:rPr lang="en-US" sz="2800" dirty="0" smtClean="0">
                          <a:solidFill>
                            <a:schemeClr val="tx1"/>
                          </a:solidFill>
                        </a:rPr>
                        <a:t>10, 12</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6081820"/>
      </p:ext>
    </p:extLst>
  </p:cSld>
  <p:clrMapOvr>
    <a:masterClrMapping/>
  </p:clrMapOvr>
  <p:transition spd="med">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Turn in your False Positive Project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8402350"/>
      </p:ext>
    </p:extLst>
  </p:cSld>
  <p:clrMapOvr>
    <a:masterClrMapping/>
  </p:clrMapOvr>
  <p:transition spd="med">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138978"/>
            <a:ext cx="5829300" cy="2850356"/>
          </a:xfrm>
        </p:spPr>
        <p:txBody>
          <a:bodyPr>
            <a:normAutofit/>
          </a:bodyPr>
          <a:lstStyle/>
          <a:p>
            <a:pPr algn="ctr"/>
            <a:r>
              <a:rPr lang="en-US" sz="6600" dirty="0">
                <a:solidFill>
                  <a:schemeClr val="accent2">
                    <a:lumMod val="60000"/>
                    <a:lumOff val="40000"/>
                  </a:schemeClr>
                </a:solidFill>
              </a:rPr>
              <a:t>Homework</a:t>
            </a:r>
            <a:br>
              <a:rPr lang="en-US" sz="6600" dirty="0">
                <a:solidFill>
                  <a:schemeClr val="accent2">
                    <a:lumMod val="60000"/>
                    <a:lumOff val="40000"/>
                  </a:schemeClr>
                </a:solidFill>
              </a:rPr>
            </a:br>
            <a:r>
              <a:rPr lang="en-US" sz="6600" dirty="0">
                <a:solidFill>
                  <a:schemeClr val="accent2">
                    <a:lumMod val="60000"/>
                    <a:lumOff val="40000"/>
                  </a:schemeClr>
                </a:solidFill>
              </a:rPr>
              <a:t>Review sheet</a:t>
            </a:r>
          </a:p>
        </p:txBody>
      </p:sp>
      <p:sp>
        <p:nvSpPr>
          <p:cNvPr id="5" name="Text Placeholder 4"/>
          <p:cNvSpPr>
            <a:spLocks noGrp="1"/>
          </p:cNvSpPr>
          <p:nvPr>
            <p:ph type="body" idx="1"/>
          </p:nvPr>
        </p:nvSpPr>
        <p:spPr>
          <a:xfrm>
            <a:off x="1684735" y="4000501"/>
            <a:ext cx="5829300" cy="594788"/>
          </a:xfrm>
        </p:spPr>
        <p:txBody>
          <a:bodyPr>
            <a:normAutofit/>
          </a:bodyPr>
          <a:lstStyle/>
          <a:p>
            <a:pPr algn="ctr"/>
            <a:r>
              <a:rPr lang="en-US" sz="3000" i="1" dirty="0" smtClean="0"/>
              <a:t>Quiz Tomorrow</a:t>
            </a:r>
            <a:r>
              <a:rPr lang="en-US" sz="3000" i="1" dirty="0"/>
              <a:t>!!!</a:t>
            </a:r>
          </a:p>
        </p:txBody>
      </p:sp>
    </p:spTree>
    <p:extLst>
      <p:ext uri="{BB962C8B-B14F-4D97-AF65-F5344CB8AC3E}">
        <p14:creationId xmlns:p14="http://schemas.microsoft.com/office/powerpoint/2010/main" val="893289721"/>
      </p:ext>
    </p:extLst>
  </p:cSld>
  <p:clrMapOvr>
    <a:masterClrMapping/>
  </p:clrMapOvr>
  <p:transition spd="slow">
    <p:wip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a:t>
            </a:r>
            <a:endParaRPr lang="en-US" dirty="0"/>
          </a:p>
        </p:txBody>
      </p:sp>
      <p:sp>
        <p:nvSpPr>
          <p:cNvPr id="5" name="Content Placeholder 4"/>
          <p:cNvSpPr>
            <a:spLocks noGrp="1"/>
          </p:cNvSpPr>
          <p:nvPr>
            <p:ph sz="quarter" idx="13"/>
          </p:nvPr>
        </p:nvSpPr>
        <p:spPr/>
        <p:txBody>
          <a:bodyPr/>
          <a:lstStyle/>
          <a:p>
            <a:endParaRPr lang="en-US"/>
          </a:p>
        </p:txBody>
      </p:sp>
      <p:pic>
        <p:nvPicPr>
          <p:cNvPr id="6" name="Picture 5"/>
          <p:cNvPicPr>
            <a:picLocks noChangeAspect="1"/>
          </p:cNvPicPr>
          <p:nvPr/>
        </p:nvPicPr>
        <p:blipFill>
          <a:blip r:embed="rId2"/>
          <a:stretch>
            <a:fillRect/>
          </a:stretch>
        </p:blipFill>
        <p:spPr>
          <a:xfrm>
            <a:off x="190275" y="1317734"/>
            <a:ext cx="8980001" cy="3742340"/>
          </a:xfrm>
          <a:prstGeom prst="rect">
            <a:avLst/>
          </a:prstGeom>
        </p:spPr>
      </p:pic>
    </p:spTree>
    <p:extLst>
      <p:ext uri="{BB962C8B-B14F-4D97-AF65-F5344CB8AC3E}">
        <p14:creationId xmlns:p14="http://schemas.microsoft.com/office/powerpoint/2010/main" val="504695790"/>
      </p:ext>
    </p:extLst>
  </p:cSld>
  <p:clrMapOvr>
    <a:masterClrMapping/>
  </p:clrMapOvr>
  <p:transition spd="slow">
    <p:wip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571500"/>
            <a:ext cx="6172200" cy="1788319"/>
          </a:xfrm>
        </p:spPr>
        <p:txBody>
          <a:bodyPr>
            <a:normAutofit/>
          </a:bodyPr>
          <a:lstStyle/>
          <a:p>
            <a:pPr algn="ctr"/>
            <a:r>
              <a:rPr lang="en-US" sz="6600" dirty="0"/>
              <a:t>Unit </a:t>
            </a:r>
            <a:r>
              <a:rPr lang="en-US" sz="6600" dirty="0" smtClean="0"/>
              <a:t>3 </a:t>
            </a:r>
            <a:r>
              <a:rPr lang="en-US" sz="6600" dirty="0"/>
              <a:t>Review</a:t>
            </a:r>
          </a:p>
        </p:txBody>
      </p:sp>
      <p:sp>
        <p:nvSpPr>
          <p:cNvPr id="3" name="Subtitle 2"/>
          <p:cNvSpPr>
            <a:spLocks noGrp="1"/>
          </p:cNvSpPr>
          <p:nvPr>
            <p:ph type="subTitle" idx="1"/>
          </p:nvPr>
        </p:nvSpPr>
        <p:spPr>
          <a:xfrm>
            <a:off x="1657350" y="2686050"/>
            <a:ext cx="5886450" cy="685800"/>
          </a:xfrm>
        </p:spPr>
        <p:txBody>
          <a:bodyPr>
            <a:normAutofit/>
          </a:bodyPr>
          <a:lstStyle/>
          <a:p>
            <a:pPr algn="ctr"/>
            <a:r>
              <a:rPr lang="en-US" sz="2700" i="1" dirty="0" smtClean="0"/>
              <a:t>Applications of Probability</a:t>
            </a:r>
            <a:endParaRPr lang="en-US" sz="2700" i="1" dirty="0"/>
          </a:p>
        </p:txBody>
      </p:sp>
    </p:spTree>
    <p:extLst>
      <p:ext uri="{BB962C8B-B14F-4D97-AF65-F5344CB8AC3E}">
        <p14:creationId xmlns:p14="http://schemas.microsoft.com/office/powerpoint/2010/main" val="2833093746"/>
      </p:ext>
    </p:extLst>
  </p:cSld>
  <p:clrMapOvr>
    <a:masterClrMapping/>
  </p:clrMapOvr>
  <p:transition spd="slow">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t>
            </a:r>
            <a:endParaRPr lang="en-US" dirty="0"/>
          </a:p>
        </p:txBody>
      </p:sp>
      <p:sp>
        <p:nvSpPr>
          <p:cNvPr id="3" name="Content Placeholder 2"/>
          <p:cNvSpPr>
            <a:spLocks noGrp="1"/>
          </p:cNvSpPr>
          <p:nvPr>
            <p:ph idx="1"/>
          </p:nvPr>
        </p:nvSpPr>
        <p:spPr>
          <a:xfrm>
            <a:off x="1428750" y="1200150"/>
            <a:ext cx="6172200" cy="2857500"/>
          </a:xfrm>
        </p:spPr>
        <p:txBody>
          <a:bodyPr>
            <a:normAutofit/>
          </a:bodyPr>
          <a:lstStyle/>
          <a:p>
            <a:pPr marL="0" indent="0">
              <a:buNone/>
            </a:pPr>
            <a:r>
              <a:rPr lang="en-US" sz="2400" dirty="0"/>
              <a:t>A bag contains 3 red balls and 4 green balls.  You randomly draw one ball, replace it and randomly draw a second ball.</a:t>
            </a:r>
          </a:p>
          <a:p>
            <a:pPr marL="0" indent="0">
              <a:buNone/>
            </a:pPr>
            <a:r>
              <a:rPr lang="en-US" sz="2400" dirty="0"/>
              <a:t>	Event A: The first ball is red.</a:t>
            </a:r>
          </a:p>
          <a:p>
            <a:pPr marL="0" indent="0">
              <a:buNone/>
            </a:pPr>
            <a:r>
              <a:rPr lang="en-US" sz="2400" dirty="0"/>
              <a:t>	Event B:  The second ball is red.</a:t>
            </a:r>
          </a:p>
          <a:p>
            <a:pPr marL="0" indent="0">
              <a:buNone/>
            </a:pPr>
            <a:endParaRPr lang="en-US" sz="2400" dirty="0"/>
          </a:p>
        </p:txBody>
      </p:sp>
      <p:sp>
        <p:nvSpPr>
          <p:cNvPr id="4" name="TextBox 3"/>
          <p:cNvSpPr txBox="1"/>
          <p:nvPr/>
        </p:nvSpPr>
        <p:spPr>
          <a:xfrm>
            <a:off x="3086100" y="3959067"/>
            <a:ext cx="4572000" cy="784830"/>
          </a:xfrm>
          <a:prstGeom prst="rect">
            <a:avLst/>
          </a:prstGeom>
          <a:noFill/>
        </p:spPr>
        <p:txBody>
          <a:bodyPr wrap="square" rtlCol="0">
            <a:spAutoFit/>
          </a:bodyPr>
          <a:lstStyle/>
          <a:p>
            <a:pPr algn="ctr"/>
            <a:r>
              <a:rPr lang="en-US" sz="4500" b="1" dirty="0">
                <a:solidFill>
                  <a:srgbClr val="00B0F0"/>
                </a:solidFill>
              </a:rPr>
              <a:t>3/7 * 3/7 =9/49</a:t>
            </a:r>
          </a:p>
        </p:txBody>
      </p:sp>
    </p:spTree>
    <p:extLst>
      <p:ext uri="{BB962C8B-B14F-4D97-AF65-F5344CB8AC3E}">
        <p14:creationId xmlns:p14="http://schemas.microsoft.com/office/powerpoint/2010/main" val="4353279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3" name="Content Placeholder 2"/>
          <p:cNvSpPr>
            <a:spLocks noGrp="1"/>
          </p:cNvSpPr>
          <p:nvPr>
            <p:ph idx="1"/>
          </p:nvPr>
        </p:nvSpPr>
        <p:spPr>
          <a:xfrm>
            <a:off x="1371600" y="1143000"/>
            <a:ext cx="6343650" cy="2171700"/>
          </a:xfrm>
        </p:spPr>
        <p:txBody>
          <a:bodyPr>
            <a:noAutofit/>
          </a:bodyPr>
          <a:lstStyle/>
          <a:p>
            <a:pPr marL="0" indent="0">
              <a:buNone/>
            </a:pPr>
            <a:r>
              <a:rPr lang="en-US" sz="2700" dirty="0"/>
              <a:t>A pair of dice is being rolled.  A possible event is rolling a sum of 5.  What is the probability of the complement of this event?</a:t>
            </a:r>
          </a:p>
          <a:p>
            <a:pPr marL="0" indent="0">
              <a:buNone/>
            </a:pPr>
            <a:r>
              <a:rPr lang="en-US" sz="2700" dirty="0"/>
              <a:t>	</a:t>
            </a:r>
          </a:p>
        </p:txBody>
      </p:sp>
      <p:sp>
        <p:nvSpPr>
          <p:cNvPr id="4" name="TextBox 3"/>
          <p:cNvSpPr txBox="1"/>
          <p:nvPr/>
        </p:nvSpPr>
        <p:spPr>
          <a:xfrm>
            <a:off x="2686050" y="3527137"/>
            <a:ext cx="4743450" cy="784830"/>
          </a:xfrm>
          <a:prstGeom prst="rect">
            <a:avLst/>
          </a:prstGeom>
          <a:noFill/>
        </p:spPr>
        <p:txBody>
          <a:bodyPr wrap="square" rtlCol="0">
            <a:spAutoFit/>
          </a:bodyPr>
          <a:lstStyle/>
          <a:p>
            <a:pPr algn="ctr"/>
            <a:r>
              <a:rPr lang="en-US" sz="4500" b="1" dirty="0">
                <a:solidFill>
                  <a:srgbClr val="00B0F0"/>
                </a:solidFill>
              </a:rPr>
              <a:t>1 – 4/36 = 8/9</a:t>
            </a:r>
          </a:p>
        </p:txBody>
      </p:sp>
    </p:spTree>
    <p:extLst>
      <p:ext uri="{BB962C8B-B14F-4D97-AF65-F5344CB8AC3E}">
        <p14:creationId xmlns:p14="http://schemas.microsoft.com/office/powerpoint/2010/main" val="39189746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t>
            </a:r>
            <a:endParaRPr lang="en-US" dirty="0"/>
          </a:p>
        </p:txBody>
      </p:sp>
      <p:sp>
        <p:nvSpPr>
          <p:cNvPr id="3" name="Content Placeholder 2"/>
          <p:cNvSpPr>
            <a:spLocks noGrp="1"/>
          </p:cNvSpPr>
          <p:nvPr>
            <p:ph idx="1"/>
          </p:nvPr>
        </p:nvSpPr>
        <p:spPr>
          <a:xfrm>
            <a:off x="1447800" y="1384480"/>
            <a:ext cx="6343650" cy="628650"/>
          </a:xfrm>
        </p:spPr>
        <p:txBody>
          <a:bodyPr>
            <a:normAutofit/>
          </a:bodyPr>
          <a:lstStyle/>
          <a:p>
            <a:pPr marL="0" indent="0">
              <a:buNone/>
            </a:pPr>
            <a:r>
              <a:rPr lang="en-US" sz="2400" dirty="0"/>
              <a:t>Use the Venn Diagram to find                    .  </a:t>
            </a:r>
          </a:p>
        </p:txBody>
      </p:sp>
      <p:pic>
        <p:nvPicPr>
          <p:cNvPr id="2050" name="Picture 2" descr="http://resource.rockyview.ab.ca/t4t/math302/images/m2/m30_2_m2_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05965"/>
            <a:ext cx="4006175" cy="26861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049682687"/>
              </p:ext>
            </p:extLst>
          </p:nvPr>
        </p:nvGraphicFramePr>
        <p:xfrm>
          <a:off x="6096000" y="1352887"/>
          <a:ext cx="1326482" cy="514350"/>
        </p:xfrm>
        <a:graphic>
          <a:graphicData uri="http://schemas.openxmlformats.org/presentationml/2006/ole">
            <mc:AlternateContent xmlns:mc="http://schemas.openxmlformats.org/markup-compatibility/2006">
              <mc:Choice xmlns:v="urn:schemas-microsoft-com:vml" Requires="v">
                <p:oleObj spid="_x0000_s37895" name="Equation" r:id="rId4" imgW="622080" imgH="241200" progId="Equation.DSMT4">
                  <p:embed/>
                </p:oleObj>
              </mc:Choice>
              <mc:Fallback>
                <p:oleObj name="Equation" r:id="rId4" imgW="622080" imgH="241200" progId="Equation.DSMT4">
                  <p:embed/>
                  <p:pic>
                    <p:nvPicPr>
                      <p:cNvPr id="0" name=""/>
                      <p:cNvPicPr/>
                      <p:nvPr/>
                    </p:nvPicPr>
                    <p:blipFill>
                      <a:blip r:embed="rId5"/>
                      <a:stretch>
                        <a:fillRect/>
                      </a:stretch>
                    </p:blipFill>
                    <p:spPr>
                      <a:xfrm>
                        <a:off x="6096000" y="1352887"/>
                        <a:ext cx="1326482" cy="514350"/>
                      </a:xfrm>
                      <a:prstGeom prst="rect">
                        <a:avLst/>
                      </a:prstGeom>
                    </p:spPr>
                  </p:pic>
                </p:oleObj>
              </mc:Fallback>
            </mc:AlternateContent>
          </a:graphicData>
        </a:graphic>
      </p:graphicFrame>
      <p:sp>
        <p:nvSpPr>
          <p:cNvPr id="6" name="TextBox 5"/>
          <p:cNvSpPr txBox="1"/>
          <p:nvPr/>
        </p:nvSpPr>
        <p:spPr>
          <a:xfrm>
            <a:off x="5720674" y="2020294"/>
            <a:ext cx="2280326" cy="1408078"/>
          </a:xfrm>
          <a:prstGeom prst="rect">
            <a:avLst/>
          </a:prstGeom>
          <a:noFill/>
        </p:spPr>
        <p:txBody>
          <a:bodyPr wrap="square" rtlCol="0">
            <a:spAutoFit/>
          </a:bodyPr>
          <a:lstStyle/>
          <a:p>
            <a:pPr algn="ctr"/>
            <a:r>
              <a:rPr lang="en-US" sz="4050" b="1" dirty="0">
                <a:solidFill>
                  <a:srgbClr val="00B0F0"/>
                </a:solidFill>
              </a:rPr>
              <a:t>1 – 5/61</a:t>
            </a:r>
          </a:p>
          <a:p>
            <a:pPr algn="ctr"/>
            <a:r>
              <a:rPr lang="en-US" sz="4500" b="1" dirty="0">
                <a:solidFill>
                  <a:srgbClr val="00B0F0"/>
                </a:solidFill>
              </a:rPr>
              <a:t>=56/61</a:t>
            </a:r>
          </a:p>
        </p:txBody>
      </p:sp>
    </p:spTree>
    <p:extLst>
      <p:ext uri="{BB962C8B-B14F-4D97-AF65-F5344CB8AC3E}">
        <p14:creationId xmlns:p14="http://schemas.microsoft.com/office/powerpoint/2010/main" val="58592445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4</a:t>
            </a:r>
            <a:endParaRPr lang="en-US" dirty="0"/>
          </a:p>
        </p:txBody>
      </p:sp>
      <p:sp>
        <p:nvSpPr>
          <p:cNvPr id="3" name="Content Placeholder 2"/>
          <p:cNvSpPr>
            <a:spLocks noGrp="1"/>
          </p:cNvSpPr>
          <p:nvPr>
            <p:ph idx="1"/>
          </p:nvPr>
        </p:nvSpPr>
        <p:spPr>
          <a:xfrm>
            <a:off x="1162050" y="1385038"/>
            <a:ext cx="6819900" cy="2162849"/>
          </a:xfrm>
        </p:spPr>
        <p:txBody>
          <a:bodyPr>
            <a:normAutofit/>
          </a:bodyPr>
          <a:lstStyle/>
          <a:p>
            <a:pPr marL="0" indent="0">
              <a:buNone/>
            </a:pPr>
            <a:r>
              <a:rPr lang="en-US" sz="2100" dirty="0"/>
              <a:t>Of the 65 students going on the soccer trip, 43 are players and 12 are left-handed.  Only 5 of the left-handed students are soccer players.  What is the probability that one of the students on the trip is a soccer player or is left-handed?</a:t>
            </a:r>
          </a:p>
        </p:txBody>
      </p:sp>
      <p:sp>
        <p:nvSpPr>
          <p:cNvPr id="4" name="TextBox 3"/>
          <p:cNvSpPr txBox="1"/>
          <p:nvPr/>
        </p:nvSpPr>
        <p:spPr>
          <a:xfrm>
            <a:off x="1143000" y="4274821"/>
            <a:ext cx="6858000" cy="646331"/>
          </a:xfrm>
          <a:prstGeom prst="rect">
            <a:avLst/>
          </a:prstGeom>
          <a:noFill/>
        </p:spPr>
        <p:txBody>
          <a:bodyPr wrap="square" rtlCol="0">
            <a:spAutoFit/>
          </a:bodyPr>
          <a:lstStyle/>
          <a:p>
            <a:pPr algn="ctr"/>
            <a:r>
              <a:rPr lang="en-US" sz="3600" b="1" dirty="0">
                <a:solidFill>
                  <a:srgbClr val="00B0F0"/>
                </a:solidFill>
              </a:rPr>
              <a:t>43/65 + 12/65 – 5/65 = 10/13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880" y="3248699"/>
            <a:ext cx="6343650" cy="102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43400" y="3564262"/>
            <a:ext cx="571500" cy="415498"/>
          </a:xfrm>
          <a:prstGeom prst="rect">
            <a:avLst/>
          </a:prstGeom>
          <a:noFill/>
        </p:spPr>
        <p:txBody>
          <a:bodyPr wrap="square" rtlCol="0">
            <a:spAutoFit/>
          </a:bodyPr>
          <a:lstStyle/>
          <a:p>
            <a:pPr algn="ctr"/>
            <a:r>
              <a:rPr lang="en-US" sz="2100" b="1" dirty="0">
                <a:solidFill>
                  <a:srgbClr val="00B0F0"/>
                </a:solidFill>
              </a:rPr>
              <a:t>5</a:t>
            </a:r>
          </a:p>
        </p:txBody>
      </p:sp>
      <p:sp>
        <p:nvSpPr>
          <p:cNvPr id="9" name="TextBox 8"/>
          <p:cNvSpPr txBox="1"/>
          <p:nvPr/>
        </p:nvSpPr>
        <p:spPr>
          <a:xfrm>
            <a:off x="3543300" y="3564262"/>
            <a:ext cx="571500" cy="415498"/>
          </a:xfrm>
          <a:prstGeom prst="rect">
            <a:avLst/>
          </a:prstGeom>
          <a:noFill/>
        </p:spPr>
        <p:txBody>
          <a:bodyPr wrap="square" rtlCol="0">
            <a:spAutoFit/>
          </a:bodyPr>
          <a:lstStyle/>
          <a:p>
            <a:pPr algn="ctr"/>
            <a:r>
              <a:rPr lang="en-US" sz="2100" b="1" dirty="0">
                <a:solidFill>
                  <a:srgbClr val="00B0F0"/>
                </a:solidFill>
              </a:rPr>
              <a:t>38</a:t>
            </a:r>
          </a:p>
        </p:txBody>
      </p:sp>
      <p:sp>
        <p:nvSpPr>
          <p:cNvPr id="10" name="TextBox 9"/>
          <p:cNvSpPr txBox="1"/>
          <p:nvPr/>
        </p:nvSpPr>
        <p:spPr>
          <a:xfrm>
            <a:off x="5143500" y="3564262"/>
            <a:ext cx="571500" cy="415498"/>
          </a:xfrm>
          <a:prstGeom prst="rect">
            <a:avLst/>
          </a:prstGeom>
          <a:noFill/>
        </p:spPr>
        <p:txBody>
          <a:bodyPr wrap="square" rtlCol="0">
            <a:spAutoFit/>
          </a:bodyPr>
          <a:lstStyle/>
          <a:p>
            <a:pPr algn="ctr"/>
            <a:r>
              <a:rPr lang="en-US" sz="2100" b="1" dirty="0">
                <a:solidFill>
                  <a:srgbClr val="00B0F0"/>
                </a:solidFill>
              </a:rPr>
              <a:t>7</a:t>
            </a:r>
          </a:p>
        </p:txBody>
      </p:sp>
    </p:spTree>
    <p:extLst>
      <p:ext uri="{BB962C8B-B14F-4D97-AF65-F5344CB8AC3E}">
        <p14:creationId xmlns:p14="http://schemas.microsoft.com/office/powerpoint/2010/main" val="28246062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Event</a:t>
            </a:r>
            <a:endParaRPr lang="en-US" sz="5400" dirty="0"/>
          </a:p>
        </p:txBody>
      </p:sp>
      <p:sp>
        <p:nvSpPr>
          <p:cNvPr id="3" name="Content Placeholder 2"/>
          <p:cNvSpPr>
            <a:spLocks noGrp="1"/>
          </p:cNvSpPr>
          <p:nvPr>
            <p:ph sz="quarter" idx="13"/>
          </p:nvPr>
        </p:nvSpPr>
        <p:spPr>
          <a:xfrm>
            <a:off x="609600" y="1428750"/>
            <a:ext cx="8153400" cy="3581400"/>
          </a:xfrm>
        </p:spPr>
        <p:txBody>
          <a:bodyPr>
            <a:noAutofit/>
          </a:bodyPr>
          <a:lstStyle/>
          <a:p>
            <a:r>
              <a:rPr lang="en-US" sz="4400" dirty="0" smtClean="0"/>
              <a:t>A subset of an experiment</a:t>
            </a:r>
          </a:p>
          <a:p>
            <a:r>
              <a:rPr lang="en-US" sz="4400" dirty="0" smtClean="0"/>
              <a:t>An outcome or set of desired outcomes </a:t>
            </a:r>
          </a:p>
          <a:p>
            <a:endParaRPr lang="en-US" sz="1800" dirty="0" smtClean="0"/>
          </a:p>
          <a:p>
            <a:r>
              <a:rPr lang="en-US" sz="2800" i="1" dirty="0"/>
              <a:t>Example:  drawing a </a:t>
            </a:r>
            <a:r>
              <a:rPr lang="en-US" sz="2800" i="1" dirty="0" smtClean="0"/>
              <a:t>single Jack of hearts</a:t>
            </a:r>
            <a:endParaRPr lang="en-US" sz="2800" i="1" dirty="0"/>
          </a:p>
        </p:txBody>
      </p:sp>
    </p:spTree>
    <p:extLst>
      <p:ext uri="{BB962C8B-B14F-4D97-AF65-F5344CB8AC3E}">
        <p14:creationId xmlns:p14="http://schemas.microsoft.com/office/powerpoint/2010/main" val="1399283048"/>
      </p:ext>
    </p:extLst>
  </p:cSld>
  <p:clrMapOvr>
    <a:masterClrMapping/>
  </p:clrMapOvr>
  <p:transition spd="slow">
    <p:wip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5</a:t>
            </a:r>
            <a:endParaRPr lang="en-US" dirty="0"/>
          </a:p>
        </p:txBody>
      </p:sp>
      <p:sp>
        <p:nvSpPr>
          <p:cNvPr id="3" name="Content Placeholder 2"/>
          <p:cNvSpPr>
            <a:spLocks noGrp="1"/>
          </p:cNvSpPr>
          <p:nvPr>
            <p:ph idx="1"/>
          </p:nvPr>
        </p:nvSpPr>
        <p:spPr>
          <a:xfrm>
            <a:off x="685800" y="1327721"/>
            <a:ext cx="7639050" cy="2457450"/>
          </a:xfrm>
        </p:spPr>
        <p:txBody>
          <a:bodyPr>
            <a:normAutofit/>
          </a:bodyPr>
          <a:lstStyle/>
          <a:p>
            <a:pPr marL="0" indent="0">
              <a:buNone/>
            </a:pPr>
            <a:r>
              <a:rPr lang="en-US" sz="2100" dirty="0"/>
              <a:t>Of the 400 doctors who attended a conference, 240 practiced family medicine, and 130 were from countries outside the United States.  One-third of the family medicine practitioners were not from the United States.</a:t>
            </a:r>
          </a:p>
          <a:p>
            <a:pPr marL="0" indent="0">
              <a:buNone/>
            </a:pPr>
            <a:r>
              <a:rPr lang="en-US" sz="2100" dirty="0"/>
              <a:t>What is the probability that a doctor practices family medicine or is from the United States?</a:t>
            </a:r>
          </a:p>
        </p:txBody>
      </p:sp>
      <p:sp>
        <p:nvSpPr>
          <p:cNvPr id="4" name="TextBox 3"/>
          <p:cNvSpPr txBox="1"/>
          <p:nvPr/>
        </p:nvSpPr>
        <p:spPr>
          <a:xfrm>
            <a:off x="3314700" y="3406296"/>
            <a:ext cx="4560570" cy="507831"/>
          </a:xfrm>
          <a:prstGeom prst="rect">
            <a:avLst/>
          </a:prstGeom>
          <a:noFill/>
        </p:spPr>
        <p:txBody>
          <a:bodyPr wrap="square" rtlCol="0">
            <a:spAutoFit/>
          </a:bodyPr>
          <a:lstStyle/>
          <a:p>
            <a:pPr algn="ctr"/>
            <a:r>
              <a:rPr lang="en-US" sz="2700" b="1" dirty="0">
                <a:solidFill>
                  <a:srgbClr val="00B0F0"/>
                </a:solidFill>
              </a:rPr>
              <a:t>240/400 + 110/400 = 7/8</a:t>
            </a:r>
          </a:p>
        </p:txBody>
      </p:sp>
      <p:sp>
        <p:nvSpPr>
          <p:cNvPr id="5" name="Oval 4"/>
          <p:cNvSpPr/>
          <p:nvPr/>
        </p:nvSpPr>
        <p:spPr>
          <a:xfrm>
            <a:off x="1417320" y="3946140"/>
            <a:ext cx="22860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p:cNvSpPr/>
          <p:nvPr/>
        </p:nvSpPr>
        <p:spPr>
          <a:xfrm>
            <a:off x="2731770" y="3946140"/>
            <a:ext cx="22860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417320" y="4160966"/>
            <a:ext cx="1485900" cy="553998"/>
          </a:xfrm>
          <a:prstGeom prst="rect">
            <a:avLst/>
          </a:prstGeom>
          <a:noFill/>
        </p:spPr>
        <p:txBody>
          <a:bodyPr wrap="square" rtlCol="0">
            <a:spAutoFit/>
          </a:bodyPr>
          <a:lstStyle/>
          <a:p>
            <a:r>
              <a:rPr lang="en-US" sz="1500" b="1" dirty="0"/>
              <a:t>Family Medicine</a:t>
            </a:r>
          </a:p>
        </p:txBody>
      </p:sp>
      <p:sp>
        <p:nvSpPr>
          <p:cNvPr id="9" name="TextBox 8"/>
          <p:cNvSpPr txBox="1"/>
          <p:nvPr/>
        </p:nvSpPr>
        <p:spPr>
          <a:xfrm>
            <a:off x="3771900" y="4160966"/>
            <a:ext cx="1391603" cy="553998"/>
          </a:xfrm>
          <a:prstGeom prst="rect">
            <a:avLst/>
          </a:prstGeom>
          <a:noFill/>
        </p:spPr>
        <p:txBody>
          <a:bodyPr wrap="square" rtlCol="0">
            <a:spAutoFit/>
          </a:bodyPr>
          <a:lstStyle/>
          <a:p>
            <a:r>
              <a:rPr lang="en-US" sz="1500" b="1" dirty="0"/>
              <a:t>Outside the U.S.</a:t>
            </a:r>
          </a:p>
        </p:txBody>
      </p:sp>
      <p:sp>
        <p:nvSpPr>
          <p:cNvPr id="10" name="TextBox 9"/>
          <p:cNvSpPr txBox="1"/>
          <p:nvPr/>
        </p:nvSpPr>
        <p:spPr>
          <a:xfrm>
            <a:off x="2057400" y="4034008"/>
            <a:ext cx="674370" cy="415498"/>
          </a:xfrm>
          <a:prstGeom prst="rect">
            <a:avLst/>
          </a:prstGeom>
          <a:noFill/>
        </p:spPr>
        <p:txBody>
          <a:bodyPr wrap="square" rtlCol="0">
            <a:spAutoFit/>
          </a:bodyPr>
          <a:lstStyle/>
          <a:p>
            <a:pPr algn="ctr"/>
            <a:r>
              <a:rPr lang="en-US" sz="2100" b="1" dirty="0">
                <a:solidFill>
                  <a:srgbClr val="00B0F0"/>
                </a:solidFill>
              </a:rPr>
              <a:t>160</a:t>
            </a:r>
          </a:p>
        </p:txBody>
      </p:sp>
      <p:sp>
        <p:nvSpPr>
          <p:cNvPr id="11" name="TextBox 10"/>
          <p:cNvSpPr txBox="1"/>
          <p:nvPr/>
        </p:nvSpPr>
        <p:spPr>
          <a:xfrm>
            <a:off x="3537585" y="3892584"/>
            <a:ext cx="674370" cy="415498"/>
          </a:xfrm>
          <a:prstGeom prst="rect">
            <a:avLst/>
          </a:prstGeom>
          <a:noFill/>
        </p:spPr>
        <p:txBody>
          <a:bodyPr wrap="square" rtlCol="0">
            <a:spAutoFit/>
          </a:bodyPr>
          <a:lstStyle/>
          <a:p>
            <a:pPr algn="ctr"/>
            <a:r>
              <a:rPr lang="en-US" sz="2100" b="1" dirty="0">
                <a:solidFill>
                  <a:srgbClr val="00B0F0"/>
                </a:solidFill>
              </a:rPr>
              <a:t>50</a:t>
            </a:r>
          </a:p>
        </p:txBody>
      </p:sp>
      <p:sp>
        <p:nvSpPr>
          <p:cNvPr id="12" name="TextBox 11"/>
          <p:cNvSpPr txBox="1"/>
          <p:nvPr/>
        </p:nvSpPr>
        <p:spPr>
          <a:xfrm>
            <a:off x="2848928" y="4160965"/>
            <a:ext cx="674370" cy="415498"/>
          </a:xfrm>
          <a:prstGeom prst="rect">
            <a:avLst/>
          </a:prstGeom>
          <a:noFill/>
        </p:spPr>
        <p:txBody>
          <a:bodyPr wrap="square" rtlCol="0">
            <a:spAutoFit/>
          </a:bodyPr>
          <a:lstStyle/>
          <a:p>
            <a:pPr algn="ctr"/>
            <a:r>
              <a:rPr lang="en-US" sz="2100" b="1" dirty="0">
                <a:solidFill>
                  <a:srgbClr val="00B0F0"/>
                </a:solidFill>
              </a:rPr>
              <a:t>80</a:t>
            </a:r>
          </a:p>
        </p:txBody>
      </p:sp>
      <p:sp>
        <p:nvSpPr>
          <p:cNvPr id="13" name="TextBox 12"/>
          <p:cNvSpPr txBox="1"/>
          <p:nvPr/>
        </p:nvSpPr>
        <p:spPr>
          <a:xfrm>
            <a:off x="2863215" y="4765662"/>
            <a:ext cx="1823085" cy="623248"/>
          </a:xfrm>
          <a:prstGeom prst="rect">
            <a:avLst/>
          </a:prstGeom>
          <a:noFill/>
        </p:spPr>
        <p:txBody>
          <a:bodyPr wrap="square" rtlCol="0">
            <a:spAutoFit/>
          </a:bodyPr>
          <a:lstStyle/>
          <a:p>
            <a:pPr algn="ctr"/>
            <a:r>
              <a:rPr lang="en-US" sz="2100" b="1" dirty="0">
                <a:solidFill>
                  <a:srgbClr val="00B0F0"/>
                </a:solidFill>
              </a:rPr>
              <a:t>110 </a:t>
            </a:r>
            <a:r>
              <a:rPr lang="en-US" sz="1350" b="1" dirty="0">
                <a:solidFill>
                  <a:srgbClr val="00B0F0"/>
                </a:solidFill>
              </a:rPr>
              <a:t>– from the U.S.</a:t>
            </a:r>
          </a:p>
        </p:txBody>
      </p:sp>
    </p:spTree>
    <p:extLst>
      <p:ext uri="{BB962C8B-B14F-4D97-AF65-F5344CB8AC3E}">
        <p14:creationId xmlns:p14="http://schemas.microsoft.com/office/powerpoint/2010/main" val="38181515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a:t>
            </a:r>
            <a:endParaRPr lang="en-US" dirty="0"/>
          </a:p>
        </p:txBody>
      </p:sp>
      <p:sp>
        <p:nvSpPr>
          <p:cNvPr id="3" name="Content Placeholder 2"/>
          <p:cNvSpPr>
            <a:spLocks noGrp="1"/>
          </p:cNvSpPr>
          <p:nvPr>
            <p:ph idx="1"/>
          </p:nvPr>
        </p:nvSpPr>
        <p:spPr>
          <a:xfrm>
            <a:off x="914400" y="1352550"/>
            <a:ext cx="7200900" cy="2400300"/>
          </a:xfrm>
        </p:spPr>
        <p:txBody>
          <a:bodyPr>
            <a:normAutofit/>
          </a:bodyPr>
          <a:lstStyle/>
          <a:p>
            <a:pPr marL="0" indent="0">
              <a:buNone/>
            </a:pPr>
            <a:r>
              <a:rPr lang="en-US" sz="2100" dirty="0"/>
              <a:t>The probability of a student playing badminton in PE class is 36%.  The probability of a student playing football in PE is 38%.  48% of the students played at least one of the two sports during class.</a:t>
            </a:r>
          </a:p>
          <a:p>
            <a:pPr marL="0" indent="0">
              <a:buNone/>
            </a:pPr>
            <a:r>
              <a:rPr lang="en-US" sz="2100" dirty="0"/>
              <a:t>What is the probability, as a percent, of a student playing both sports during the period?</a:t>
            </a:r>
          </a:p>
        </p:txBody>
      </p:sp>
      <p:sp>
        <p:nvSpPr>
          <p:cNvPr id="5" name="TextBox 4"/>
          <p:cNvSpPr txBox="1"/>
          <p:nvPr/>
        </p:nvSpPr>
        <p:spPr>
          <a:xfrm>
            <a:off x="1137285" y="3543300"/>
            <a:ext cx="6858000" cy="1338828"/>
          </a:xfrm>
          <a:prstGeom prst="rect">
            <a:avLst/>
          </a:prstGeom>
          <a:noFill/>
        </p:spPr>
        <p:txBody>
          <a:bodyPr wrap="square" rtlCol="0">
            <a:spAutoFit/>
          </a:bodyPr>
          <a:lstStyle/>
          <a:p>
            <a:pPr algn="ctr"/>
            <a:r>
              <a:rPr lang="en-US" sz="4050" b="1" dirty="0">
                <a:solidFill>
                  <a:srgbClr val="00B0F0"/>
                </a:solidFill>
              </a:rPr>
              <a:t>48% = 36% + 38% - P(both) </a:t>
            </a:r>
          </a:p>
          <a:p>
            <a:pPr algn="ctr"/>
            <a:r>
              <a:rPr lang="en-US" sz="4050" b="1" dirty="0">
                <a:solidFill>
                  <a:srgbClr val="00B0F0"/>
                </a:solidFill>
              </a:rPr>
              <a:t>= 26%</a:t>
            </a:r>
          </a:p>
        </p:txBody>
      </p:sp>
    </p:spTree>
    <p:extLst>
      <p:ext uri="{BB962C8B-B14F-4D97-AF65-F5344CB8AC3E}">
        <p14:creationId xmlns:p14="http://schemas.microsoft.com/office/powerpoint/2010/main" val="16286511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7</a:t>
            </a:r>
            <a:endParaRPr lang="en-US" dirty="0"/>
          </a:p>
        </p:txBody>
      </p:sp>
      <p:sp>
        <p:nvSpPr>
          <p:cNvPr id="3" name="Content Placeholder 2"/>
          <p:cNvSpPr>
            <a:spLocks noGrp="1"/>
          </p:cNvSpPr>
          <p:nvPr>
            <p:ph idx="1"/>
          </p:nvPr>
        </p:nvSpPr>
        <p:spPr>
          <a:xfrm>
            <a:off x="1485900" y="1200150"/>
            <a:ext cx="6172200" cy="2628900"/>
          </a:xfrm>
        </p:spPr>
        <p:txBody>
          <a:bodyPr>
            <a:normAutofit/>
          </a:bodyPr>
          <a:lstStyle/>
          <a:p>
            <a:pPr marL="0" indent="0">
              <a:buNone/>
            </a:pPr>
            <a:r>
              <a:rPr lang="en-US" sz="2700" dirty="0"/>
              <a:t>Bianca spins two spinners that have four equal sections numbered 1 through 4. If she spins a 4 on at least one spin, what is the probability that the sum of her two spins is an even number?</a:t>
            </a:r>
          </a:p>
        </p:txBody>
      </p:sp>
      <p:sp>
        <p:nvSpPr>
          <p:cNvPr id="4" name="TextBox 3"/>
          <p:cNvSpPr txBox="1"/>
          <p:nvPr/>
        </p:nvSpPr>
        <p:spPr>
          <a:xfrm>
            <a:off x="6343650" y="3371850"/>
            <a:ext cx="1200150" cy="784830"/>
          </a:xfrm>
          <a:prstGeom prst="rect">
            <a:avLst/>
          </a:prstGeom>
          <a:noFill/>
        </p:spPr>
        <p:txBody>
          <a:bodyPr wrap="square" rtlCol="0">
            <a:spAutoFit/>
          </a:bodyPr>
          <a:lstStyle/>
          <a:p>
            <a:pPr algn="ctr"/>
            <a:r>
              <a:rPr lang="en-US" sz="4500" b="1" dirty="0">
                <a:solidFill>
                  <a:srgbClr val="00B0F0"/>
                </a:solidFill>
              </a:rPr>
              <a:t>3/7</a:t>
            </a:r>
            <a:endParaRPr lang="en-US" sz="4950" b="1" dirty="0">
              <a:solidFill>
                <a:srgbClr val="00B0F0"/>
              </a:solidFill>
            </a:endParaRPr>
          </a:p>
        </p:txBody>
      </p:sp>
      <p:graphicFrame>
        <p:nvGraphicFramePr>
          <p:cNvPr id="5" name="Table 4"/>
          <p:cNvGraphicFramePr>
            <a:graphicFrameLocks noGrp="1"/>
          </p:cNvGraphicFramePr>
          <p:nvPr>
            <p:extLst/>
          </p:nvPr>
        </p:nvGraphicFramePr>
        <p:xfrm>
          <a:off x="4229100" y="3447797"/>
          <a:ext cx="1814515" cy="1409700"/>
        </p:xfrm>
        <a:graphic>
          <a:graphicData uri="http://schemas.openxmlformats.org/drawingml/2006/table">
            <a:tbl>
              <a:tblPr firstRow="1" bandRow="1">
                <a:tableStyleId>{5940675A-B579-460E-94D1-54222C63F5DA}</a:tableStyleId>
              </a:tblPr>
              <a:tblGrid>
                <a:gridCol w="362903"/>
                <a:gridCol w="362903"/>
                <a:gridCol w="362903"/>
                <a:gridCol w="362903"/>
                <a:gridCol w="362903"/>
              </a:tblGrid>
              <a:tr h="274320">
                <a:tc>
                  <a:txBody>
                    <a:bodyPr/>
                    <a:lstStyle/>
                    <a:p>
                      <a:pPr algn="ctr"/>
                      <a:r>
                        <a:rPr lang="en-US" sz="1400" b="1" dirty="0" smtClean="0"/>
                        <a:t>+</a:t>
                      </a:r>
                      <a:endParaRPr lang="en-US" sz="1400" b="1" dirty="0"/>
                    </a:p>
                  </a:txBody>
                  <a:tcPr marL="68580" marR="68580" marT="34290" marB="34290" anchor="ctr"/>
                </a:tc>
                <a:tc>
                  <a:txBody>
                    <a:bodyPr/>
                    <a:lstStyle/>
                    <a:p>
                      <a:pPr algn="ctr"/>
                      <a:r>
                        <a:rPr lang="en-US" sz="1400" b="1" dirty="0" smtClean="0"/>
                        <a:t>1</a:t>
                      </a:r>
                      <a:endParaRPr lang="en-US" sz="1400" b="1" dirty="0"/>
                    </a:p>
                  </a:txBody>
                  <a:tcPr marL="68580" marR="68580" marT="34290" marB="34290" anchor="ctr"/>
                </a:tc>
                <a:tc>
                  <a:txBody>
                    <a:bodyPr/>
                    <a:lstStyle/>
                    <a:p>
                      <a:pPr algn="ctr"/>
                      <a:r>
                        <a:rPr lang="en-US" sz="1400" b="1" dirty="0" smtClean="0"/>
                        <a:t>2</a:t>
                      </a:r>
                      <a:endParaRPr lang="en-US" sz="1400" b="1" dirty="0"/>
                    </a:p>
                  </a:txBody>
                  <a:tcPr marL="68580" marR="68580" marT="34290" marB="34290" anchor="ctr"/>
                </a:tc>
                <a:tc>
                  <a:txBody>
                    <a:bodyPr/>
                    <a:lstStyle/>
                    <a:p>
                      <a:pPr algn="ctr"/>
                      <a:r>
                        <a:rPr lang="en-US" sz="1400" b="1" dirty="0" smtClean="0"/>
                        <a:t>3</a:t>
                      </a:r>
                      <a:endParaRPr lang="en-US" sz="1400" b="1" dirty="0"/>
                    </a:p>
                  </a:txBody>
                  <a:tcPr marL="68580" marR="68580" marT="34290" marB="34290" anchor="ctr"/>
                </a:tc>
                <a:tc>
                  <a:txBody>
                    <a:bodyPr/>
                    <a:lstStyle/>
                    <a:p>
                      <a:pPr algn="ctr"/>
                      <a:r>
                        <a:rPr lang="en-US" sz="1400" b="1" dirty="0" smtClean="0"/>
                        <a:t>4</a:t>
                      </a:r>
                      <a:endParaRPr lang="en-US" sz="1400" b="1" dirty="0"/>
                    </a:p>
                  </a:txBody>
                  <a:tcPr marL="68580" marR="68580" marT="34290" marB="34290" anchor="ctr"/>
                </a:tc>
              </a:tr>
              <a:tr h="274320">
                <a:tc>
                  <a:txBody>
                    <a:bodyPr/>
                    <a:lstStyle/>
                    <a:p>
                      <a:pPr algn="ctr"/>
                      <a:r>
                        <a:rPr lang="en-US" sz="1400" b="1" dirty="0" smtClean="0"/>
                        <a:t>1</a:t>
                      </a:r>
                      <a:endParaRPr lang="en-US" sz="1400" b="1" dirty="0"/>
                    </a:p>
                  </a:txBody>
                  <a:tcPr marL="68580" marR="68580" marT="34290" marB="34290" anchor="ctr"/>
                </a:tc>
                <a:tc>
                  <a:txBody>
                    <a:bodyPr/>
                    <a:lstStyle/>
                    <a:p>
                      <a:pPr algn="ctr"/>
                      <a:r>
                        <a:rPr lang="en-US" sz="1400" dirty="0" smtClean="0"/>
                        <a:t>2</a:t>
                      </a:r>
                      <a:endParaRPr lang="en-US" sz="1400" dirty="0"/>
                    </a:p>
                  </a:txBody>
                  <a:tcPr marL="68580" marR="68580" marT="34290" marB="34290" anchor="ctr"/>
                </a:tc>
                <a:tc>
                  <a:txBody>
                    <a:bodyPr/>
                    <a:lstStyle/>
                    <a:p>
                      <a:pPr algn="ctr"/>
                      <a:r>
                        <a:rPr lang="en-US" sz="1400" dirty="0" smtClean="0"/>
                        <a:t>3</a:t>
                      </a:r>
                      <a:endParaRPr lang="en-US" sz="1400" dirty="0"/>
                    </a:p>
                  </a:txBody>
                  <a:tcPr marL="68580" marR="68580" marT="34290" marB="34290" anchor="ctr"/>
                </a:tc>
                <a:tc>
                  <a:txBody>
                    <a:bodyPr/>
                    <a:lstStyle/>
                    <a:p>
                      <a:pPr algn="ctr"/>
                      <a:r>
                        <a:rPr lang="en-US" sz="1400" dirty="0" smtClean="0"/>
                        <a:t>4</a:t>
                      </a:r>
                      <a:endParaRPr lang="en-US" sz="1400" dirty="0"/>
                    </a:p>
                  </a:txBody>
                  <a:tcPr marL="68580" marR="68580" marT="34290" marB="34290" anchor="ctr"/>
                </a:tc>
                <a:tc>
                  <a:txBody>
                    <a:bodyPr/>
                    <a:lstStyle/>
                    <a:p>
                      <a:pPr algn="ctr"/>
                      <a:r>
                        <a:rPr lang="en-US" sz="1400" dirty="0" smtClean="0"/>
                        <a:t>5</a:t>
                      </a:r>
                      <a:endParaRPr lang="en-US" sz="1400" dirty="0"/>
                    </a:p>
                  </a:txBody>
                  <a:tcPr marL="68580" marR="68580" marT="34290" marB="34290" anchor="ctr">
                    <a:solidFill>
                      <a:srgbClr val="00B0F0"/>
                    </a:solidFill>
                  </a:tcPr>
                </a:tc>
              </a:tr>
              <a:tr h="274320">
                <a:tc>
                  <a:txBody>
                    <a:bodyPr/>
                    <a:lstStyle/>
                    <a:p>
                      <a:pPr algn="ctr"/>
                      <a:r>
                        <a:rPr lang="en-US" sz="1400" b="1" dirty="0" smtClean="0"/>
                        <a:t>2</a:t>
                      </a:r>
                      <a:endParaRPr lang="en-US" sz="1400" b="1" dirty="0"/>
                    </a:p>
                  </a:txBody>
                  <a:tcPr marL="68580" marR="68580" marT="34290" marB="34290" anchor="ctr"/>
                </a:tc>
                <a:tc>
                  <a:txBody>
                    <a:bodyPr/>
                    <a:lstStyle/>
                    <a:p>
                      <a:pPr algn="ctr"/>
                      <a:r>
                        <a:rPr lang="en-US" sz="1400" dirty="0" smtClean="0"/>
                        <a:t>3</a:t>
                      </a:r>
                      <a:endParaRPr lang="en-US" sz="1400" dirty="0"/>
                    </a:p>
                  </a:txBody>
                  <a:tcPr marL="68580" marR="68580" marT="34290" marB="34290" anchor="ctr"/>
                </a:tc>
                <a:tc>
                  <a:txBody>
                    <a:bodyPr/>
                    <a:lstStyle/>
                    <a:p>
                      <a:pPr algn="ctr"/>
                      <a:r>
                        <a:rPr lang="en-US" sz="1400" dirty="0" smtClean="0"/>
                        <a:t>4</a:t>
                      </a:r>
                      <a:endParaRPr lang="en-US" sz="1400" dirty="0"/>
                    </a:p>
                  </a:txBody>
                  <a:tcPr marL="68580" marR="68580" marT="34290" marB="34290" anchor="ctr"/>
                </a:tc>
                <a:tc>
                  <a:txBody>
                    <a:bodyPr/>
                    <a:lstStyle/>
                    <a:p>
                      <a:pPr algn="ctr"/>
                      <a:r>
                        <a:rPr lang="en-US" sz="1400" dirty="0" smtClean="0"/>
                        <a:t>5</a:t>
                      </a:r>
                      <a:endParaRPr lang="en-US" sz="1400" dirty="0"/>
                    </a:p>
                  </a:txBody>
                  <a:tcPr marL="68580" marR="68580" marT="34290" marB="34290" anchor="ctr"/>
                </a:tc>
                <a:tc>
                  <a:txBody>
                    <a:bodyPr/>
                    <a:lstStyle/>
                    <a:p>
                      <a:pPr algn="ctr"/>
                      <a:r>
                        <a:rPr lang="en-US" sz="1400" b="1" dirty="0" smtClean="0">
                          <a:solidFill>
                            <a:srgbClr val="FF0000"/>
                          </a:solidFill>
                        </a:rPr>
                        <a:t>6</a:t>
                      </a:r>
                      <a:endParaRPr lang="en-US" sz="1400" b="1" dirty="0">
                        <a:solidFill>
                          <a:srgbClr val="FF0000"/>
                        </a:solidFill>
                      </a:endParaRPr>
                    </a:p>
                  </a:txBody>
                  <a:tcPr marL="68580" marR="68580" marT="34290" marB="34290" anchor="ctr">
                    <a:solidFill>
                      <a:srgbClr val="00B0F0"/>
                    </a:solidFill>
                  </a:tcPr>
                </a:tc>
              </a:tr>
              <a:tr h="274320">
                <a:tc>
                  <a:txBody>
                    <a:bodyPr/>
                    <a:lstStyle/>
                    <a:p>
                      <a:pPr algn="ctr"/>
                      <a:r>
                        <a:rPr lang="en-US" sz="1400" b="1" dirty="0" smtClean="0"/>
                        <a:t>3</a:t>
                      </a:r>
                      <a:endParaRPr lang="en-US" sz="1400" b="1" dirty="0"/>
                    </a:p>
                  </a:txBody>
                  <a:tcPr marL="68580" marR="68580" marT="34290" marB="34290" anchor="ctr"/>
                </a:tc>
                <a:tc>
                  <a:txBody>
                    <a:bodyPr/>
                    <a:lstStyle/>
                    <a:p>
                      <a:pPr algn="ctr"/>
                      <a:r>
                        <a:rPr lang="en-US" sz="1400" dirty="0" smtClean="0"/>
                        <a:t>4</a:t>
                      </a:r>
                      <a:endParaRPr lang="en-US" sz="1400" dirty="0"/>
                    </a:p>
                  </a:txBody>
                  <a:tcPr marL="68580" marR="68580" marT="34290" marB="34290" anchor="ctr"/>
                </a:tc>
                <a:tc>
                  <a:txBody>
                    <a:bodyPr/>
                    <a:lstStyle/>
                    <a:p>
                      <a:pPr algn="ctr"/>
                      <a:r>
                        <a:rPr lang="en-US" sz="1400" dirty="0" smtClean="0"/>
                        <a:t>5</a:t>
                      </a:r>
                      <a:endParaRPr lang="en-US" sz="1400" dirty="0"/>
                    </a:p>
                  </a:txBody>
                  <a:tcPr marL="68580" marR="68580" marT="34290" marB="34290" anchor="ctr"/>
                </a:tc>
                <a:tc>
                  <a:txBody>
                    <a:bodyPr/>
                    <a:lstStyle/>
                    <a:p>
                      <a:pPr algn="ctr"/>
                      <a:r>
                        <a:rPr lang="en-US" sz="1400" dirty="0" smtClean="0"/>
                        <a:t>6</a:t>
                      </a:r>
                      <a:endParaRPr lang="en-US" sz="1400" dirty="0"/>
                    </a:p>
                  </a:txBody>
                  <a:tcPr marL="68580" marR="68580" marT="34290" marB="34290" anchor="ctr"/>
                </a:tc>
                <a:tc>
                  <a:txBody>
                    <a:bodyPr/>
                    <a:lstStyle/>
                    <a:p>
                      <a:pPr algn="ctr"/>
                      <a:r>
                        <a:rPr lang="en-US" sz="1400" dirty="0" smtClean="0"/>
                        <a:t>7</a:t>
                      </a:r>
                      <a:endParaRPr lang="en-US" sz="1400" dirty="0"/>
                    </a:p>
                  </a:txBody>
                  <a:tcPr marL="68580" marR="68580" marT="34290" marB="34290" anchor="ctr">
                    <a:solidFill>
                      <a:srgbClr val="00B0F0"/>
                    </a:solidFill>
                  </a:tcPr>
                </a:tc>
              </a:tr>
              <a:tr h="274320">
                <a:tc>
                  <a:txBody>
                    <a:bodyPr/>
                    <a:lstStyle/>
                    <a:p>
                      <a:pPr algn="ctr"/>
                      <a:r>
                        <a:rPr lang="en-US" sz="1400" b="1" dirty="0" smtClean="0"/>
                        <a:t>4</a:t>
                      </a:r>
                      <a:endParaRPr lang="en-US" sz="1400" b="1" dirty="0"/>
                    </a:p>
                  </a:txBody>
                  <a:tcPr marL="68580" marR="68580" marT="34290" marB="34290" anchor="ctr"/>
                </a:tc>
                <a:tc>
                  <a:txBody>
                    <a:bodyPr/>
                    <a:lstStyle/>
                    <a:p>
                      <a:pPr algn="ctr"/>
                      <a:r>
                        <a:rPr lang="en-US" sz="1400" dirty="0" smtClean="0">
                          <a:solidFill>
                            <a:schemeClr val="tx1"/>
                          </a:solidFill>
                        </a:rPr>
                        <a:t>5</a:t>
                      </a:r>
                      <a:endParaRPr lang="en-US" sz="1400" dirty="0">
                        <a:solidFill>
                          <a:schemeClr val="tx1"/>
                        </a:solidFill>
                      </a:endParaRPr>
                    </a:p>
                  </a:txBody>
                  <a:tcPr marL="68580" marR="68580" marT="34290" marB="34290" anchor="ctr">
                    <a:solidFill>
                      <a:srgbClr val="00B0F0"/>
                    </a:solidFill>
                  </a:tcPr>
                </a:tc>
                <a:tc>
                  <a:txBody>
                    <a:bodyPr/>
                    <a:lstStyle/>
                    <a:p>
                      <a:pPr algn="ctr"/>
                      <a:r>
                        <a:rPr lang="en-US" sz="1400" b="1" dirty="0" smtClean="0">
                          <a:solidFill>
                            <a:srgbClr val="FF0000"/>
                          </a:solidFill>
                        </a:rPr>
                        <a:t>6</a:t>
                      </a:r>
                      <a:endParaRPr lang="en-US" sz="1400" b="1" dirty="0">
                        <a:solidFill>
                          <a:srgbClr val="FF0000"/>
                        </a:solidFill>
                      </a:endParaRPr>
                    </a:p>
                  </a:txBody>
                  <a:tcPr marL="68580" marR="68580" marT="34290" marB="34290" anchor="ctr">
                    <a:solidFill>
                      <a:srgbClr val="00B0F0"/>
                    </a:solidFill>
                  </a:tcPr>
                </a:tc>
                <a:tc>
                  <a:txBody>
                    <a:bodyPr/>
                    <a:lstStyle/>
                    <a:p>
                      <a:pPr algn="ctr"/>
                      <a:r>
                        <a:rPr lang="en-US" sz="1400" dirty="0" smtClean="0">
                          <a:solidFill>
                            <a:schemeClr val="tx1"/>
                          </a:solidFill>
                        </a:rPr>
                        <a:t>7</a:t>
                      </a:r>
                      <a:endParaRPr lang="en-US" sz="1400" dirty="0">
                        <a:solidFill>
                          <a:schemeClr val="tx1"/>
                        </a:solidFill>
                      </a:endParaRPr>
                    </a:p>
                  </a:txBody>
                  <a:tcPr marL="68580" marR="68580" marT="34290" marB="34290" anchor="ctr">
                    <a:solidFill>
                      <a:srgbClr val="00B0F0"/>
                    </a:solidFill>
                  </a:tcPr>
                </a:tc>
                <a:tc>
                  <a:txBody>
                    <a:bodyPr/>
                    <a:lstStyle/>
                    <a:p>
                      <a:pPr algn="ctr"/>
                      <a:r>
                        <a:rPr lang="en-US" sz="1400" b="1" dirty="0" smtClean="0">
                          <a:solidFill>
                            <a:srgbClr val="FF0000"/>
                          </a:solidFill>
                        </a:rPr>
                        <a:t>8</a:t>
                      </a:r>
                      <a:endParaRPr lang="en-US" sz="1400" b="1" dirty="0">
                        <a:solidFill>
                          <a:srgbClr val="FF0000"/>
                        </a:solidFill>
                      </a:endParaRPr>
                    </a:p>
                  </a:txBody>
                  <a:tcPr marL="68580" marR="68580" marT="34290" marB="34290" anchor="ctr">
                    <a:solidFill>
                      <a:srgbClr val="00B0F0"/>
                    </a:solidFill>
                  </a:tcPr>
                </a:tc>
              </a:tr>
            </a:tbl>
          </a:graphicData>
        </a:graphic>
      </p:graphicFrame>
    </p:spTree>
    <p:extLst>
      <p:ext uri="{BB962C8B-B14F-4D97-AF65-F5344CB8AC3E}">
        <p14:creationId xmlns:p14="http://schemas.microsoft.com/office/powerpoint/2010/main" val="3171433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85750"/>
            <a:ext cx="6172200" cy="742950"/>
          </a:xfrm>
        </p:spPr>
        <p:txBody>
          <a:bodyPr/>
          <a:lstStyle/>
          <a:p>
            <a:r>
              <a:rPr lang="en-US" dirty="0" smtClean="0"/>
              <a:t>Problem 8</a:t>
            </a:r>
            <a:endParaRPr lang="en-US" dirty="0"/>
          </a:p>
        </p:txBody>
      </p:sp>
      <p:sp>
        <p:nvSpPr>
          <p:cNvPr id="3" name="Content Placeholder 2"/>
          <p:cNvSpPr>
            <a:spLocks noGrp="1"/>
          </p:cNvSpPr>
          <p:nvPr>
            <p:ph idx="1"/>
          </p:nvPr>
        </p:nvSpPr>
        <p:spPr>
          <a:xfrm>
            <a:off x="152400" y="1226537"/>
            <a:ext cx="8991600" cy="3049265"/>
          </a:xfrm>
        </p:spPr>
        <p:txBody>
          <a:bodyPr>
            <a:normAutofit/>
          </a:bodyPr>
          <a:lstStyle/>
          <a:p>
            <a:pPr marL="0" indent="0">
              <a:buNone/>
            </a:pPr>
            <a:r>
              <a:rPr lang="en-US" sz="2100" dirty="0"/>
              <a:t>Mrs. Koehler surveyed 430 men and 200 women about their vehicles. Of those surveyed, 160 men and 85 women said they own a blue vehicle. If a person is chosen at random from those surveyed, what is the probability of choosing a woman or a person that does NOT own a blue vehicle? </a:t>
            </a:r>
          </a:p>
          <a:p>
            <a:pPr marL="0" indent="0">
              <a:buNone/>
            </a:pPr>
            <a:r>
              <a:rPr lang="en-US" sz="2100" u="sng" dirty="0"/>
              <a:t>Hint</a:t>
            </a:r>
            <a:r>
              <a:rPr lang="en-US" sz="2100" dirty="0"/>
              <a:t>: Draw a two way frequency table.</a:t>
            </a:r>
          </a:p>
        </p:txBody>
      </p:sp>
      <p:sp>
        <p:nvSpPr>
          <p:cNvPr id="4" name="TextBox 3"/>
          <p:cNvSpPr txBox="1"/>
          <p:nvPr/>
        </p:nvSpPr>
        <p:spPr>
          <a:xfrm>
            <a:off x="5772150" y="3429000"/>
            <a:ext cx="1734503" cy="784830"/>
          </a:xfrm>
          <a:prstGeom prst="rect">
            <a:avLst/>
          </a:prstGeom>
          <a:noFill/>
        </p:spPr>
        <p:txBody>
          <a:bodyPr wrap="square" rtlCol="0">
            <a:spAutoFit/>
          </a:bodyPr>
          <a:lstStyle/>
          <a:p>
            <a:pPr algn="ctr"/>
            <a:r>
              <a:rPr lang="en-US" sz="4500" b="1" dirty="0">
                <a:solidFill>
                  <a:srgbClr val="00B0F0"/>
                </a:solidFill>
              </a:rPr>
              <a:t>47/63</a:t>
            </a:r>
          </a:p>
        </p:txBody>
      </p:sp>
      <p:graphicFrame>
        <p:nvGraphicFramePr>
          <p:cNvPr id="5" name="Table 4"/>
          <p:cNvGraphicFramePr>
            <a:graphicFrameLocks noGrp="1"/>
          </p:cNvGraphicFramePr>
          <p:nvPr>
            <p:extLst/>
          </p:nvPr>
        </p:nvGraphicFramePr>
        <p:xfrm>
          <a:off x="1885950" y="3261233"/>
          <a:ext cx="3486152" cy="1127760"/>
        </p:xfrm>
        <a:graphic>
          <a:graphicData uri="http://schemas.openxmlformats.org/drawingml/2006/table">
            <a:tbl>
              <a:tblPr firstRow="1" bandRow="1">
                <a:tableStyleId>{5940675A-B579-460E-94D1-54222C63F5DA}</a:tableStyleId>
              </a:tblPr>
              <a:tblGrid>
                <a:gridCol w="871538"/>
                <a:gridCol w="871538"/>
                <a:gridCol w="871538"/>
                <a:gridCol w="871538"/>
              </a:tblGrid>
              <a:tr h="274320">
                <a:tc>
                  <a:txBody>
                    <a:bodyPr/>
                    <a:lstStyle/>
                    <a:p>
                      <a:pPr algn="ctr"/>
                      <a:endParaRPr lang="en-US" sz="1400" b="1" dirty="0"/>
                    </a:p>
                  </a:txBody>
                  <a:tcPr marL="68580" marR="68580" marT="34290" marB="34290" anchor="ctr"/>
                </a:tc>
                <a:tc>
                  <a:txBody>
                    <a:bodyPr/>
                    <a:lstStyle/>
                    <a:p>
                      <a:pPr algn="ctr"/>
                      <a:r>
                        <a:rPr lang="en-US" sz="1400" b="1" dirty="0" smtClean="0"/>
                        <a:t>Blue Car</a:t>
                      </a:r>
                      <a:endParaRPr lang="en-US" sz="1400" b="1" dirty="0"/>
                    </a:p>
                  </a:txBody>
                  <a:tcPr marL="68580" marR="68580" marT="34290" marB="34290" anchor="ctr"/>
                </a:tc>
                <a:tc>
                  <a:txBody>
                    <a:bodyPr/>
                    <a:lstStyle/>
                    <a:p>
                      <a:pPr algn="ctr"/>
                      <a:r>
                        <a:rPr lang="en-US" sz="1400" b="1" dirty="0" smtClean="0"/>
                        <a:t>Not</a:t>
                      </a:r>
                      <a:r>
                        <a:rPr lang="en-US" sz="1400" b="1" baseline="0" dirty="0" smtClean="0"/>
                        <a:t> Blue</a:t>
                      </a:r>
                      <a:endParaRPr lang="en-US" sz="1400" b="1" dirty="0"/>
                    </a:p>
                  </a:txBody>
                  <a:tcPr marL="68580" marR="68580" marT="34290" marB="34290" anchor="ctr"/>
                </a:tc>
                <a:tc>
                  <a:txBody>
                    <a:bodyPr/>
                    <a:lstStyle/>
                    <a:p>
                      <a:pPr algn="ctr"/>
                      <a:r>
                        <a:rPr lang="en-US" sz="1400" b="1" dirty="0" smtClean="0"/>
                        <a:t>TOTAL</a:t>
                      </a:r>
                      <a:endParaRPr lang="en-US" sz="1400" b="1" dirty="0"/>
                    </a:p>
                  </a:txBody>
                  <a:tcPr marL="68580" marR="68580" marT="34290" marB="34290" anchor="ctr"/>
                </a:tc>
              </a:tr>
              <a:tr h="274320">
                <a:tc>
                  <a:txBody>
                    <a:bodyPr/>
                    <a:lstStyle/>
                    <a:p>
                      <a:pPr algn="ctr"/>
                      <a:r>
                        <a:rPr lang="en-US" sz="1400" b="1" dirty="0" smtClean="0"/>
                        <a:t>Men</a:t>
                      </a:r>
                      <a:endParaRPr lang="en-US" sz="1400" b="1" dirty="0"/>
                    </a:p>
                  </a:txBody>
                  <a:tcPr marL="68580" marR="68580" marT="34290" marB="34290" anchor="ctr"/>
                </a:tc>
                <a:tc>
                  <a:txBody>
                    <a:bodyPr/>
                    <a:lstStyle/>
                    <a:p>
                      <a:pPr algn="ctr"/>
                      <a:r>
                        <a:rPr lang="en-US" sz="1400" dirty="0" smtClean="0"/>
                        <a:t>160</a:t>
                      </a:r>
                      <a:endParaRPr lang="en-US" sz="1400" dirty="0"/>
                    </a:p>
                  </a:txBody>
                  <a:tcPr marL="68580" marR="68580" marT="34290" marB="34290" anchor="ctr"/>
                </a:tc>
                <a:tc>
                  <a:txBody>
                    <a:bodyPr/>
                    <a:lstStyle/>
                    <a:p>
                      <a:pPr algn="ctr"/>
                      <a:r>
                        <a:rPr lang="en-US" sz="1400" dirty="0" smtClean="0"/>
                        <a:t>270</a:t>
                      </a:r>
                      <a:endParaRPr lang="en-US" sz="1400" dirty="0"/>
                    </a:p>
                  </a:txBody>
                  <a:tcPr marL="68580" marR="68580" marT="34290" marB="34290" anchor="ctr"/>
                </a:tc>
                <a:tc>
                  <a:txBody>
                    <a:bodyPr/>
                    <a:lstStyle/>
                    <a:p>
                      <a:pPr algn="ctr"/>
                      <a:r>
                        <a:rPr lang="en-US" sz="1400" dirty="0" smtClean="0"/>
                        <a:t>430</a:t>
                      </a:r>
                      <a:endParaRPr lang="en-US" sz="1400" dirty="0"/>
                    </a:p>
                  </a:txBody>
                  <a:tcPr marL="68580" marR="68580" marT="34290" marB="34290" anchor="ctr"/>
                </a:tc>
              </a:tr>
              <a:tr h="274320">
                <a:tc>
                  <a:txBody>
                    <a:bodyPr/>
                    <a:lstStyle/>
                    <a:p>
                      <a:pPr algn="ctr"/>
                      <a:r>
                        <a:rPr lang="en-US" sz="1400" b="1" dirty="0" smtClean="0"/>
                        <a:t>Women</a:t>
                      </a:r>
                      <a:endParaRPr lang="en-US" sz="1400" b="1" dirty="0"/>
                    </a:p>
                  </a:txBody>
                  <a:tcPr marL="68580" marR="68580" marT="34290" marB="34290" anchor="ctr"/>
                </a:tc>
                <a:tc>
                  <a:txBody>
                    <a:bodyPr/>
                    <a:lstStyle/>
                    <a:p>
                      <a:pPr algn="ctr"/>
                      <a:r>
                        <a:rPr lang="en-US" sz="1400" dirty="0" smtClean="0"/>
                        <a:t>85</a:t>
                      </a:r>
                      <a:endParaRPr lang="en-US" sz="1400" dirty="0"/>
                    </a:p>
                  </a:txBody>
                  <a:tcPr marL="68580" marR="68580" marT="34290" marB="34290" anchor="ctr"/>
                </a:tc>
                <a:tc>
                  <a:txBody>
                    <a:bodyPr/>
                    <a:lstStyle/>
                    <a:p>
                      <a:pPr algn="ctr"/>
                      <a:r>
                        <a:rPr lang="en-US" sz="1400" b="1" dirty="0" smtClean="0"/>
                        <a:t>115</a:t>
                      </a:r>
                      <a:endParaRPr lang="en-US" sz="1400" b="1" dirty="0"/>
                    </a:p>
                  </a:txBody>
                  <a:tcPr marL="68580" marR="68580" marT="34290" marB="34290" anchor="ctr">
                    <a:solidFill>
                      <a:srgbClr val="00B0F0"/>
                    </a:solidFill>
                  </a:tcPr>
                </a:tc>
                <a:tc>
                  <a:txBody>
                    <a:bodyPr/>
                    <a:lstStyle/>
                    <a:p>
                      <a:pPr algn="ctr"/>
                      <a:r>
                        <a:rPr lang="en-US" sz="1400" b="1" dirty="0" smtClean="0"/>
                        <a:t>200</a:t>
                      </a:r>
                      <a:endParaRPr lang="en-US" sz="1400" b="1" dirty="0"/>
                    </a:p>
                  </a:txBody>
                  <a:tcPr marL="68580" marR="68580" marT="34290" marB="34290" anchor="ctr">
                    <a:solidFill>
                      <a:srgbClr val="00B0F0"/>
                    </a:solidFill>
                  </a:tcPr>
                </a:tc>
              </a:tr>
              <a:tr h="274320">
                <a:tc>
                  <a:txBody>
                    <a:bodyPr/>
                    <a:lstStyle/>
                    <a:p>
                      <a:pPr algn="ctr"/>
                      <a:r>
                        <a:rPr lang="en-US" sz="1400" b="1" dirty="0" smtClean="0"/>
                        <a:t>TOTAL</a:t>
                      </a:r>
                      <a:endParaRPr lang="en-US" sz="1400" b="1" dirty="0"/>
                    </a:p>
                  </a:txBody>
                  <a:tcPr marL="68580" marR="68580" marT="34290" marB="34290" anchor="ctr"/>
                </a:tc>
                <a:tc>
                  <a:txBody>
                    <a:bodyPr/>
                    <a:lstStyle/>
                    <a:p>
                      <a:pPr algn="ctr"/>
                      <a:r>
                        <a:rPr lang="en-US" sz="1400" dirty="0" smtClean="0"/>
                        <a:t>245</a:t>
                      </a:r>
                      <a:endParaRPr lang="en-US" sz="1400" dirty="0"/>
                    </a:p>
                  </a:txBody>
                  <a:tcPr marL="68580" marR="68580" marT="34290" marB="34290" anchor="ctr"/>
                </a:tc>
                <a:tc>
                  <a:txBody>
                    <a:bodyPr/>
                    <a:lstStyle/>
                    <a:p>
                      <a:pPr algn="ctr"/>
                      <a:r>
                        <a:rPr lang="en-US" sz="1400" b="1" dirty="0" smtClean="0"/>
                        <a:t>385</a:t>
                      </a:r>
                      <a:endParaRPr lang="en-US" sz="1400" b="1" dirty="0"/>
                    </a:p>
                  </a:txBody>
                  <a:tcPr marL="68580" marR="68580" marT="34290" marB="34290" anchor="ctr">
                    <a:solidFill>
                      <a:srgbClr val="00B0F0"/>
                    </a:solidFill>
                  </a:tcPr>
                </a:tc>
                <a:tc>
                  <a:txBody>
                    <a:bodyPr/>
                    <a:lstStyle/>
                    <a:p>
                      <a:pPr algn="ctr"/>
                      <a:r>
                        <a:rPr lang="en-US" sz="1400" b="1" dirty="0" smtClean="0"/>
                        <a:t>630</a:t>
                      </a:r>
                      <a:endParaRPr lang="en-US" sz="1400" b="1" dirty="0"/>
                    </a:p>
                  </a:txBody>
                  <a:tcPr marL="68580" marR="68580" marT="34290" marB="34290" anchor="ctr">
                    <a:solidFill>
                      <a:srgbClr val="00B0F0"/>
                    </a:solidFill>
                  </a:tcPr>
                </a:tc>
              </a:tr>
            </a:tbl>
          </a:graphicData>
        </a:graphic>
      </p:graphicFrame>
      <p:sp>
        <p:nvSpPr>
          <p:cNvPr id="6" name="TextBox 5"/>
          <p:cNvSpPr txBox="1"/>
          <p:nvPr/>
        </p:nvSpPr>
        <p:spPr>
          <a:xfrm>
            <a:off x="1485900" y="4473640"/>
            <a:ext cx="5086350" cy="507831"/>
          </a:xfrm>
          <a:prstGeom prst="rect">
            <a:avLst/>
          </a:prstGeom>
          <a:noFill/>
        </p:spPr>
        <p:txBody>
          <a:bodyPr wrap="square" rtlCol="0">
            <a:spAutoFit/>
          </a:bodyPr>
          <a:lstStyle/>
          <a:p>
            <a:pPr algn="ctr"/>
            <a:r>
              <a:rPr lang="en-US" sz="2700" b="1" dirty="0">
                <a:solidFill>
                  <a:srgbClr val="00B0F0"/>
                </a:solidFill>
              </a:rPr>
              <a:t>200/630 + 385/630 – 115/630 </a:t>
            </a:r>
          </a:p>
        </p:txBody>
      </p:sp>
    </p:spTree>
    <p:extLst>
      <p:ext uri="{BB962C8B-B14F-4D97-AF65-F5344CB8AC3E}">
        <p14:creationId xmlns:p14="http://schemas.microsoft.com/office/powerpoint/2010/main" val="290377000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9</a:t>
            </a:r>
            <a:endParaRPr lang="en-US" dirty="0"/>
          </a:p>
        </p:txBody>
      </p:sp>
      <p:sp>
        <p:nvSpPr>
          <p:cNvPr id="3" name="Content Placeholder 2"/>
          <p:cNvSpPr>
            <a:spLocks noGrp="1"/>
          </p:cNvSpPr>
          <p:nvPr>
            <p:ph idx="1"/>
          </p:nvPr>
        </p:nvSpPr>
        <p:spPr>
          <a:xfrm>
            <a:off x="609600" y="1220988"/>
            <a:ext cx="7753350" cy="1957261"/>
          </a:xfrm>
        </p:spPr>
        <p:txBody>
          <a:bodyPr>
            <a:normAutofit/>
          </a:bodyPr>
          <a:lstStyle/>
          <a:p>
            <a:pPr marL="0" indent="0">
              <a:buNone/>
            </a:pPr>
            <a:r>
              <a:rPr lang="en-US" sz="2100" dirty="0"/>
              <a:t>A random survey was conducted to gather information about age and employment status. </a:t>
            </a:r>
          </a:p>
          <a:p>
            <a:pPr marL="0" indent="0">
              <a:buNone/>
            </a:pPr>
            <a:r>
              <a:rPr lang="en-US" sz="2100" dirty="0"/>
              <a:t>What is the probability that a randomly selected person surveyed is less than 18 years old, given that the person has a job?</a:t>
            </a:r>
          </a:p>
          <a:p>
            <a:pPr marL="0" indent="0">
              <a:buNone/>
            </a:pPr>
            <a:endParaRPr lang="en-US" sz="2100" dirty="0"/>
          </a:p>
        </p:txBody>
      </p:sp>
      <p:graphicFrame>
        <p:nvGraphicFramePr>
          <p:cNvPr id="6" name="Table 5"/>
          <p:cNvGraphicFramePr>
            <a:graphicFrameLocks noGrp="1"/>
          </p:cNvGraphicFramePr>
          <p:nvPr>
            <p:extLst>
              <p:ext uri="{D42A27DB-BD31-4B8C-83A1-F6EECF244321}">
                <p14:modId xmlns:p14="http://schemas.microsoft.com/office/powerpoint/2010/main" val="4033453642"/>
              </p:ext>
            </p:extLst>
          </p:nvPr>
        </p:nvGraphicFramePr>
        <p:xfrm>
          <a:off x="1428750" y="3168396"/>
          <a:ext cx="6115050" cy="1689354"/>
        </p:xfrm>
        <a:graphic>
          <a:graphicData uri="http://schemas.openxmlformats.org/drawingml/2006/table">
            <a:tbl>
              <a:tblPr firstRow="1" firstCol="1" bandRow="1">
                <a:tableStyleId>{5C22544A-7EE6-4342-B048-85BDC9FD1C3A}</a:tableStyleId>
              </a:tblPr>
              <a:tblGrid>
                <a:gridCol w="2286000"/>
                <a:gridCol w="1428750"/>
                <a:gridCol w="1485900"/>
                <a:gridCol w="914400"/>
              </a:tblGrid>
              <a:tr h="315468">
                <a:tc>
                  <a:txBody>
                    <a:bodyPr/>
                    <a:lstStyle/>
                    <a:p>
                      <a:pPr marL="0" marR="0" algn="ctr">
                        <a:lnSpc>
                          <a:spcPct val="115000"/>
                        </a:lnSpc>
                        <a:spcBef>
                          <a:spcPts val="0"/>
                        </a:spcBef>
                        <a:spcAft>
                          <a:spcPts val="0"/>
                        </a:spcAft>
                      </a:pPr>
                      <a:r>
                        <a:rPr lang="en-US" sz="1800" b="1" dirty="0">
                          <a:effectLst/>
                        </a:rPr>
                        <a:t> </a:t>
                      </a:r>
                      <a:endParaRPr lang="en-US" sz="1800" b="1" dirty="0">
                        <a:effectLst/>
                        <a:latin typeface="Calibri"/>
                        <a:ea typeface="Calibri"/>
                        <a:cs typeface="Times New Roman"/>
                      </a:endParaRPr>
                    </a:p>
                  </a:txBody>
                  <a:tcPr marL="51435" marR="51435" marT="0" marB="0" anchor="ctr"/>
                </a:tc>
                <a:tc gridSpan="2">
                  <a:txBody>
                    <a:bodyPr/>
                    <a:lstStyle/>
                    <a:p>
                      <a:pPr marL="0" marR="0" algn="ctr">
                        <a:lnSpc>
                          <a:spcPct val="115000"/>
                        </a:lnSpc>
                        <a:spcBef>
                          <a:spcPts val="0"/>
                        </a:spcBef>
                        <a:spcAft>
                          <a:spcPts val="0"/>
                        </a:spcAft>
                      </a:pPr>
                      <a:r>
                        <a:rPr lang="en-US" sz="1800" b="1" dirty="0">
                          <a:effectLst/>
                        </a:rPr>
                        <a:t>Age (in Years)</a:t>
                      </a:r>
                      <a:endParaRPr lang="en-US" sz="1800" b="1" dirty="0">
                        <a:effectLst/>
                        <a:latin typeface="Calibri"/>
                        <a:ea typeface="Calibri"/>
                        <a:cs typeface="Times New Roman"/>
                      </a:endParaRPr>
                    </a:p>
                  </a:txBody>
                  <a:tcPr marL="51435" marR="51435"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800" b="1" dirty="0">
                          <a:effectLst/>
                        </a:rPr>
                        <a:t> </a:t>
                      </a:r>
                      <a:endParaRPr lang="en-US" sz="1800" b="1" dirty="0">
                        <a:effectLst/>
                        <a:latin typeface="Calibri"/>
                        <a:ea typeface="Calibri"/>
                        <a:cs typeface="Times New Roman"/>
                      </a:endParaRPr>
                    </a:p>
                  </a:txBody>
                  <a:tcPr marL="51435" marR="51435" marT="0" marB="0" anchor="ctr"/>
                </a:tc>
              </a:tr>
              <a:tr h="427482">
                <a:tc>
                  <a:txBody>
                    <a:bodyPr/>
                    <a:lstStyle/>
                    <a:p>
                      <a:pPr marL="0" marR="0" algn="ctr">
                        <a:lnSpc>
                          <a:spcPct val="115000"/>
                        </a:lnSpc>
                        <a:spcBef>
                          <a:spcPts val="0"/>
                        </a:spcBef>
                        <a:spcAft>
                          <a:spcPts val="0"/>
                        </a:spcAft>
                      </a:pPr>
                      <a:r>
                        <a:rPr lang="en-US" sz="1800" b="1" dirty="0">
                          <a:effectLst/>
                        </a:rPr>
                        <a:t>Employment Status</a:t>
                      </a:r>
                      <a:endParaRPr lang="en-US" sz="1800" b="1" dirty="0">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500" b="1" dirty="0">
                          <a:effectLst/>
                        </a:rPr>
                        <a:t>Less than 18</a:t>
                      </a:r>
                      <a:endParaRPr lang="en-US" sz="1500" b="1" dirty="0">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500" b="1" dirty="0">
                          <a:effectLst/>
                        </a:rPr>
                        <a:t>18 or greater</a:t>
                      </a:r>
                      <a:endParaRPr lang="en-US" sz="1500" b="1" dirty="0">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800" b="1">
                          <a:effectLst/>
                        </a:rPr>
                        <a:t>Total</a:t>
                      </a:r>
                      <a:endParaRPr lang="en-US" sz="1800" b="1">
                        <a:effectLst/>
                        <a:latin typeface="Calibri"/>
                        <a:ea typeface="Calibri"/>
                        <a:cs typeface="Times New Roman"/>
                      </a:endParaRPr>
                    </a:p>
                  </a:txBody>
                  <a:tcPr marL="51435" marR="51435" marT="0" marB="0" anchor="ctr"/>
                </a:tc>
              </a:tr>
              <a:tr h="315468">
                <a:tc>
                  <a:txBody>
                    <a:bodyPr/>
                    <a:lstStyle/>
                    <a:p>
                      <a:pPr marL="0" marR="0" algn="ctr">
                        <a:lnSpc>
                          <a:spcPct val="115000"/>
                        </a:lnSpc>
                        <a:spcBef>
                          <a:spcPts val="0"/>
                        </a:spcBef>
                        <a:spcAft>
                          <a:spcPts val="0"/>
                        </a:spcAft>
                      </a:pPr>
                      <a:r>
                        <a:rPr lang="en-US" sz="1800" b="1">
                          <a:effectLst/>
                        </a:rPr>
                        <a:t>Has Job</a:t>
                      </a:r>
                      <a:endParaRPr lang="en-US" sz="1800" b="1">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800" b="1" dirty="0">
                          <a:solidFill>
                            <a:schemeClr val="tx1"/>
                          </a:solidFill>
                          <a:effectLst/>
                        </a:rPr>
                        <a:t>20</a:t>
                      </a:r>
                      <a:endParaRPr lang="en-US" sz="1800" b="1" dirty="0">
                        <a:solidFill>
                          <a:schemeClr val="tx1"/>
                        </a:solidFill>
                        <a:effectLst/>
                        <a:latin typeface="Calibri"/>
                        <a:ea typeface="Calibri"/>
                        <a:cs typeface="Times New Roman"/>
                      </a:endParaRPr>
                    </a:p>
                  </a:txBody>
                  <a:tcPr marL="51435" marR="51435"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en-US" sz="1800" b="1" dirty="0">
                          <a:solidFill>
                            <a:schemeClr val="tx1"/>
                          </a:solidFill>
                          <a:effectLst/>
                        </a:rPr>
                        <a:t>587</a:t>
                      </a:r>
                      <a:endParaRPr lang="en-US" sz="1800" b="1" dirty="0">
                        <a:solidFill>
                          <a:schemeClr val="tx1"/>
                        </a:solidFill>
                        <a:effectLst/>
                        <a:latin typeface="Calibri"/>
                        <a:ea typeface="Calibri"/>
                        <a:cs typeface="Times New Roman"/>
                      </a:endParaRPr>
                    </a:p>
                  </a:txBody>
                  <a:tcPr marL="51435" marR="51435"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en-US" sz="1800" b="1" dirty="0">
                          <a:solidFill>
                            <a:schemeClr val="tx1"/>
                          </a:solidFill>
                          <a:effectLst/>
                        </a:rPr>
                        <a:t> </a:t>
                      </a:r>
                      <a:r>
                        <a:rPr lang="en-US" sz="1800" b="1" dirty="0" smtClean="0">
                          <a:solidFill>
                            <a:schemeClr val="tx1"/>
                          </a:solidFill>
                          <a:effectLst/>
                        </a:rPr>
                        <a:t>607</a:t>
                      </a:r>
                      <a:endParaRPr lang="en-US" sz="1800" b="1" dirty="0">
                        <a:solidFill>
                          <a:schemeClr val="tx1"/>
                        </a:solidFill>
                        <a:effectLst/>
                        <a:latin typeface="Calibri"/>
                        <a:ea typeface="Calibri"/>
                        <a:cs typeface="Times New Roman"/>
                      </a:endParaRPr>
                    </a:p>
                  </a:txBody>
                  <a:tcPr marL="51435" marR="51435" marT="0" marB="0" anchor="ctr">
                    <a:solidFill>
                      <a:schemeClr val="accent1">
                        <a:lumMod val="20000"/>
                        <a:lumOff val="80000"/>
                      </a:schemeClr>
                    </a:solidFill>
                  </a:tcPr>
                </a:tc>
              </a:tr>
              <a:tr h="315468">
                <a:tc>
                  <a:txBody>
                    <a:bodyPr/>
                    <a:lstStyle/>
                    <a:p>
                      <a:pPr marL="0" marR="0" algn="ctr">
                        <a:lnSpc>
                          <a:spcPct val="115000"/>
                        </a:lnSpc>
                        <a:spcBef>
                          <a:spcPts val="0"/>
                        </a:spcBef>
                        <a:spcAft>
                          <a:spcPts val="0"/>
                        </a:spcAft>
                      </a:pPr>
                      <a:r>
                        <a:rPr lang="en-US" sz="1800" b="1">
                          <a:effectLst/>
                        </a:rPr>
                        <a:t>Does Not Have Job</a:t>
                      </a:r>
                      <a:endParaRPr lang="en-US" sz="1800" b="1">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800" b="1" dirty="0">
                          <a:solidFill>
                            <a:schemeClr val="tx1"/>
                          </a:solidFill>
                          <a:effectLst/>
                        </a:rPr>
                        <a:t>245</a:t>
                      </a:r>
                      <a:endParaRPr lang="en-US" sz="1800" b="1" dirty="0">
                        <a:solidFill>
                          <a:schemeClr val="tx1"/>
                        </a:solidFill>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800" b="1" dirty="0">
                          <a:solidFill>
                            <a:schemeClr val="tx1"/>
                          </a:solidFill>
                          <a:effectLst/>
                        </a:rPr>
                        <a:t>92</a:t>
                      </a:r>
                      <a:endParaRPr lang="en-US" sz="1800" b="1" dirty="0">
                        <a:solidFill>
                          <a:schemeClr val="tx1"/>
                        </a:solidFill>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800" b="1" dirty="0">
                          <a:solidFill>
                            <a:schemeClr val="tx1"/>
                          </a:solidFill>
                          <a:effectLst/>
                        </a:rPr>
                        <a:t> </a:t>
                      </a:r>
                      <a:r>
                        <a:rPr lang="en-US" sz="1800" b="1" dirty="0" smtClean="0">
                          <a:solidFill>
                            <a:schemeClr val="tx1"/>
                          </a:solidFill>
                          <a:effectLst/>
                        </a:rPr>
                        <a:t>337</a:t>
                      </a:r>
                      <a:endParaRPr lang="en-US" sz="1800" b="1" dirty="0">
                        <a:solidFill>
                          <a:schemeClr val="tx1"/>
                        </a:solidFill>
                        <a:effectLst/>
                        <a:latin typeface="Calibri"/>
                        <a:ea typeface="Calibri"/>
                        <a:cs typeface="Times New Roman"/>
                      </a:endParaRPr>
                    </a:p>
                  </a:txBody>
                  <a:tcPr marL="51435" marR="51435" marT="0" marB="0" anchor="ctr"/>
                </a:tc>
              </a:tr>
              <a:tr h="315468">
                <a:tc>
                  <a:txBody>
                    <a:bodyPr/>
                    <a:lstStyle/>
                    <a:p>
                      <a:pPr marL="0" marR="0" algn="ctr">
                        <a:lnSpc>
                          <a:spcPct val="115000"/>
                        </a:lnSpc>
                        <a:spcBef>
                          <a:spcPts val="0"/>
                        </a:spcBef>
                        <a:spcAft>
                          <a:spcPts val="0"/>
                        </a:spcAft>
                      </a:pPr>
                      <a:r>
                        <a:rPr lang="en-US" sz="1800" b="1" dirty="0">
                          <a:effectLst/>
                        </a:rPr>
                        <a:t>Total</a:t>
                      </a:r>
                      <a:endParaRPr lang="en-US" sz="1800" b="1" dirty="0">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800" b="1" dirty="0" smtClean="0">
                          <a:solidFill>
                            <a:schemeClr val="tx1"/>
                          </a:solidFill>
                          <a:effectLst/>
                        </a:rPr>
                        <a:t>265</a:t>
                      </a:r>
                      <a:endParaRPr lang="en-US" sz="1800" b="1" dirty="0">
                        <a:solidFill>
                          <a:schemeClr val="tx1"/>
                        </a:solidFill>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800" b="1" dirty="0" smtClean="0">
                          <a:solidFill>
                            <a:schemeClr val="tx1"/>
                          </a:solidFill>
                          <a:effectLst/>
                        </a:rPr>
                        <a:t>679</a:t>
                      </a:r>
                      <a:endParaRPr lang="en-US" sz="1800" b="1" dirty="0">
                        <a:solidFill>
                          <a:schemeClr val="tx1"/>
                        </a:solidFill>
                        <a:effectLst/>
                        <a:latin typeface="Calibri"/>
                        <a:ea typeface="Calibri"/>
                        <a:cs typeface="Times New Roman"/>
                      </a:endParaRPr>
                    </a:p>
                  </a:txBody>
                  <a:tcPr marL="51435" marR="51435" marT="0" marB="0" anchor="ctr"/>
                </a:tc>
                <a:tc>
                  <a:txBody>
                    <a:bodyPr/>
                    <a:lstStyle/>
                    <a:p>
                      <a:pPr marL="0" marR="0" algn="ctr">
                        <a:lnSpc>
                          <a:spcPct val="115000"/>
                        </a:lnSpc>
                        <a:spcBef>
                          <a:spcPts val="0"/>
                        </a:spcBef>
                        <a:spcAft>
                          <a:spcPts val="0"/>
                        </a:spcAft>
                      </a:pPr>
                      <a:r>
                        <a:rPr lang="en-US" sz="1800" b="1" dirty="0">
                          <a:solidFill>
                            <a:schemeClr val="tx1"/>
                          </a:solidFill>
                          <a:effectLst/>
                        </a:rPr>
                        <a:t> </a:t>
                      </a:r>
                      <a:r>
                        <a:rPr lang="en-US" sz="1800" b="1" dirty="0" smtClean="0">
                          <a:solidFill>
                            <a:schemeClr val="tx1"/>
                          </a:solidFill>
                          <a:effectLst/>
                        </a:rPr>
                        <a:t>944</a:t>
                      </a:r>
                      <a:endParaRPr lang="en-US" sz="1800" b="1" dirty="0">
                        <a:solidFill>
                          <a:schemeClr val="tx1"/>
                        </a:solidFill>
                        <a:effectLst/>
                        <a:latin typeface="Calibri"/>
                        <a:ea typeface="Calibri"/>
                        <a:cs typeface="Times New Roman"/>
                      </a:endParaRPr>
                    </a:p>
                  </a:txBody>
                  <a:tcPr marL="51435" marR="51435" marT="0" marB="0" anchor="ctr"/>
                </a:tc>
              </a:tr>
            </a:tbl>
          </a:graphicData>
        </a:graphic>
      </p:graphicFrame>
      <p:sp>
        <p:nvSpPr>
          <p:cNvPr id="7" name="Rectangle 2"/>
          <p:cNvSpPr>
            <a:spLocks noChangeArrowheads="1"/>
          </p:cNvSpPr>
          <p:nvPr/>
        </p:nvSpPr>
        <p:spPr bwMode="auto">
          <a:xfrm>
            <a:off x="3028239" y="2786018"/>
            <a:ext cx="272106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1500" dirty="0">
                <a:latin typeface="Arial Rounded MT Bold" pitchFamily="34" charset="0"/>
                <a:ea typeface="Calibri" pitchFamily="34" charset="0"/>
                <a:cs typeface="Times New Roman" pitchFamily="18" charset="0"/>
              </a:rPr>
              <a:t>Employment Survey Results</a:t>
            </a:r>
            <a:endParaRPr lang="en-US" sz="1500" dirty="0">
              <a:latin typeface="Arial" pitchFamily="34" charset="0"/>
              <a:cs typeface="Arial" pitchFamily="34" charset="0"/>
            </a:endParaRPr>
          </a:p>
        </p:txBody>
      </p:sp>
      <p:sp>
        <p:nvSpPr>
          <p:cNvPr id="8" name="TextBox 7"/>
          <p:cNvSpPr txBox="1"/>
          <p:nvPr/>
        </p:nvSpPr>
        <p:spPr>
          <a:xfrm>
            <a:off x="5429250" y="2463411"/>
            <a:ext cx="2400300" cy="507831"/>
          </a:xfrm>
          <a:prstGeom prst="rect">
            <a:avLst/>
          </a:prstGeom>
          <a:noFill/>
        </p:spPr>
        <p:txBody>
          <a:bodyPr wrap="square" rtlCol="0">
            <a:spAutoFit/>
          </a:bodyPr>
          <a:lstStyle/>
          <a:p>
            <a:pPr algn="ctr"/>
            <a:r>
              <a:rPr lang="en-US" sz="2700" b="1" dirty="0">
                <a:solidFill>
                  <a:srgbClr val="00B0F0"/>
                </a:solidFill>
              </a:rPr>
              <a:t>20/607</a:t>
            </a:r>
          </a:p>
        </p:txBody>
      </p:sp>
    </p:spTree>
    <p:extLst>
      <p:ext uri="{BB962C8B-B14F-4D97-AF65-F5344CB8AC3E}">
        <p14:creationId xmlns:p14="http://schemas.microsoft.com/office/powerpoint/2010/main" val="29684634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10</a:t>
            </a:r>
            <a:endParaRPr lang="en-US" dirty="0"/>
          </a:p>
        </p:txBody>
      </p:sp>
      <p:sp>
        <p:nvSpPr>
          <p:cNvPr id="3" name="Content Placeholder 2"/>
          <p:cNvSpPr>
            <a:spLocks noGrp="1"/>
          </p:cNvSpPr>
          <p:nvPr>
            <p:ph idx="1"/>
          </p:nvPr>
        </p:nvSpPr>
        <p:spPr>
          <a:xfrm>
            <a:off x="44669" y="1276350"/>
            <a:ext cx="9067800" cy="2171700"/>
          </a:xfrm>
        </p:spPr>
        <p:txBody>
          <a:bodyPr>
            <a:normAutofit/>
          </a:bodyPr>
          <a:lstStyle/>
          <a:p>
            <a:pPr marL="0" indent="0">
              <a:buNone/>
            </a:pPr>
            <a:r>
              <a:rPr lang="en-US" sz="2400" dirty="0"/>
              <a:t>Event A is choosing a heart card from a standard deck of cards.</a:t>
            </a:r>
          </a:p>
          <a:p>
            <a:pPr marL="0" indent="0">
              <a:buNone/>
            </a:pPr>
            <a:r>
              <a:rPr lang="en-US" sz="2400" dirty="0"/>
              <a:t>Event B is choosing a face card from a standard deck of cards. </a:t>
            </a:r>
            <a:r>
              <a:rPr lang="en-US" sz="2400" dirty="0" smtClean="0"/>
              <a:t>Find                       </a:t>
            </a:r>
            <a:r>
              <a:rPr lang="en-US" sz="2400" dirty="0"/>
              <a:t>. </a:t>
            </a:r>
          </a:p>
        </p:txBody>
      </p:sp>
      <p:graphicFrame>
        <p:nvGraphicFramePr>
          <p:cNvPr id="4" name="Table 3"/>
          <p:cNvGraphicFramePr>
            <a:graphicFrameLocks noGrp="1"/>
          </p:cNvGraphicFramePr>
          <p:nvPr>
            <p:extLst/>
          </p:nvPr>
        </p:nvGraphicFramePr>
        <p:xfrm>
          <a:off x="1543050" y="3028950"/>
          <a:ext cx="5886451" cy="1511046"/>
        </p:xfrm>
        <a:graphic>
          <a:graphicData uri="http://schemas.openxmlformats.org/drawingml/2006/table">
            <a:tbl>
              <a:tblPr firstRow="1" firstCol="1" bandRow="1">
                <a:tableStyleId>{5C22544A-7EE6-4342-B048-85BDC9FD1C3A}</a:tableStyleId>
              </a:tblPr>
              <a:tblGrid>
                <a:gridCol w="2286001"/>
                <a:gridCol w="1085850"/>
                <a:gridCol w="1657350"/>
                <a:gridCol w="857250"/>
              </a:tblGrid>
              <a:tr h="368046">
                <a:tc>
                  <a:txBody>
                    <a:bodyPr/>
                    <a:lstStyle/>
                    <a:p>
                      <a:pPr marL="0" marR="0">
                        <a:lnSpc>
                          <a:spcPct val="115000"/>
                        </a:lnSpc>
                        <a:spcBef>
                          <a:spcPts val="0"/>
                        </a:spcBef>
                        <a:spcAft>
                          <a:spcPts val="0"/>
                        </a:spcAft>
                      </a:pPr>
                      <a:r>
                        <a:rPr lang="en-US" sz="2100" b="1" dirty="0">
                          <a:effectLst/>
                        </a:rPr>
                        <a:t> </a:t>
                      </a:r>
                      <a:endParaRPr lang="en-US" sz="2100" b="1" dirty="0">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a:effectLst/>
                        </a:rPr>
                        <a:t>Heart</a:t>
                      </a:r>
                      <a:endParaRPr lang="en-US" sz="2100" b="1">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a:effectLst/>
                        </a:rPr>
                        <a:t>Not a heart</a:t>
                      </a:r>
                      <a:endParaRPr lang="en-US" sz="2100" b="1">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a:effectLst/>
                        </a:rPr>
                        <a:t>Total</a:t>
                      </a:r>
                      <a:endParaRPr lang="en-US" sz="2100" b="1">
                        <a:effectLst/>
                        <a:latin typeface="Calibri"/>
                        <a:ea typeface="Calibri"/>
                        <a:cs typeface="Times New Roman"/>
                      </a:endParaRPr>
                    </a:p>
                  </a:txBody>
                  <a:tcPr marL="51435" marR="51435" marT="0" marB="0"/>
                </a:tc>
              </a:tr>
              <a:tr h="368046">
                <a:tc>
                  <a:txBody>
                    <a:bodyPr/>
                    <a:lstStyle/>
                    <a:p>
                      <a:pPr marL="0" marR="0">
                        <a:lnSpc>
                          <a:spcPct val="115000"/>
                        </a:lnSpc>
                        <a:spcBef>
                          <a:spcPts val="0"/>
                        </a:spcBef>
                        <a:spcAft>
                          <a:spcPts val="0"/>
                        </a:spcAft>
                      </a:pPr>
                      <a:r>
                        <a:rPr lang="en-US" sz="2100" b="1">
                          <a:effectLst/>
                        </a:rPr>
                        <a:t>Face Card</a:t>
                      </a:r>
                      <a:endParaRPr lang="en-US" sz="2100" b="1">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a:effectLst/>
                        </a:rPr>
                        <a:t>3</a:t>
                      </a:r>
                      <a:endParaRPr lang="en-US" sz="2100" b="1">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a:effectLst/>
                        </a:rPr>
                        <a:t>9</a:t>
                      </a:r>
                      <a:endParaRPr lang="en-US" sz="2100" b="1">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dirty="0">
                          <a:effectLst/>
                        </a:rPr>
                        <a:t>12</a:t>
                      </a:r>
                      <a:endParaRPr lang="en-US" sz="2100" b="1" dirty="0">
                        <a:effectLst/>
                        <a:latin typeface="Calibri"/>
                        <a:ea typeface="Calibri"/>
                        <a:cs typeface="Times New Roman"/>
                      </a:endParaRPr>
                    </a:p>
                  </a:txBody>
                  <a:tcPr marL="51435" marR="51435" marT="0" marB="0"/>
                </a:tc>
              </a:tr>
              <a:tr h="406908">
                <a:tc>
                  <a:txBody>
                    <a:bodyPr/>
                    <a:lstStyle/>
                    <a:p>
                      <a:pPr marL="0" marR="0">
                        <a:lnSpc>
                          <a:spcPct val="115000"/>
                        </a:lnSpc>
                        <a:spcBef>
                          <a:spcPts val="0"/>
                        </a:spcBef>
                        <a:spcAft>
                          <a:spcPts val="0"/>
                        </a:spcAft>
                      </a:pPr>
                      <a:r>
                        <a:rPr lang="en-US" sz="2100" b="1">
                          <a:effectLst/>
                        </a:rPr>
                        <a:t>Not a face card</a:t>
                      </a:r>
                      <a:endParaRPr lang="en-US" sz="2100" b="1">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a:effectLst/>
                        </a:rPr>
                        <a:t>10</a:t>
                      </a:r>
                      <a:endParaRPr lang="en-US" sz="2100" b="1">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dirty="0">
                          <a:effectLst/>
                        </a:rPr>
                        <a:t>30</a:t>
                      </a:r>
                      <a:endParaRPr lang="en-US" sz="2100" b="1" dirty="0">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a:effectLst/>
                        </a:rPr>
                        <a:t>40</a:t>
                      </a:r>
                      <a:endParaRPr lang="en-US" sz="2100" b="1">
                        <a:effectLst/>
                        <a:latin typeface="Calibri"/>
                        <a:ea typeface="Calibri"/>
                        <a:cs typeface="Times New Roman"/>
                      </a:endParaRPr>
                    </a:p>
                  </a:txBody>
                  <a:tcPr marL="51435" marR="51435" marT="0" marB="0"/>
                </a:tc>
              </a:tr>
              <a:tr h="368046">
                <a:tc>
                  <a:txBody>
                    <a:bodyPr/>
                    <a:lstStyle/>
                    <a:p>
                      <a:pPr marL="0" marR="0">
                        <a:lnSpc>
                          <a:spcPct val="115000"/>
                        </a:lnSpc>
                        <a:spcBef>
                          <a:spcPts val="0"/>
                        </a:spcBef>
                        <a:spcAft>
                          <a:spcPts val="0"/>
                        </a:spcAft>
                      </a:pPr>
                      <a:r>
                        <a:rPr lang="en-US" sz="2100" b="1" dirty="0">
                          <a:effectLst/>
                        </a:rPr>
                        <a:t>Total </a:t>
                      </a:r>
                      <a:endParaRPr lang="en-US" sz="2100" b="1" dirty="0">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dirty="0">
                          <a:effectLst/>
                        </a:rPr>
                        <a:t>13</a:t>
                      </a:r>
                      <a:endParaRPr lang="en-US" sz="2100" b="1" dirty="0">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a:effectLst/>
                        </a:rPr>
                        <a:t>39</a:t>
                      </a:r>
                      <a:endParaRPr lang="en-US" sz="2100" b="1">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100" b="1" dirty="0">
                          <a:effectLst/>
                        </a:rPr>
                        <a:t>52</a:t>
                      </a:r>
                      <a:endParaRPr lang="en-US" sz="2100" b="1" dirty="0">
                        <a:effectLst/>
                        <a:latin typeface="Calibri"/>
                        <a:ea typeface="Calibri"/>
                        <a:cs typeface="Times New Roman"/>
                      </a:endParaRPr>
                    </a:p>
                  </a:txBody>
                  <a:tcPr marL="51435" marR="51435" marT="0" marB="0"/>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47084646"/>
              </p:ext>
            </p:extLst>
          </p:nvPr>
        </p:nvGraphicFramePr>
        <p:xfrm>
          <a:off x="1676400" y="2426017"/>
          <a:ext cx="1846481" cy="602933"/>
        </p:xfrm>
        <a:graphic>
          <a:graphicData uri="http://schemas.openxmlformats.org/presentationml/2006/ole">
            <mc:AlternateContent xmlns:mc="http://schemas.openxmlformats.org/markup-compatibility/2006">
              <mc:Choice xmlns:v="urn:schemas-microsoft-com:vml" Requires="v">
                <p:oleObj spid="_x0000_s38919" name="Equation" r:id="rId3" imgW="622080" imgH="203040" progId="Equation.DSMT4">
                  <p:embed/>
                </p:oleObj>
              </mc:Choice>
              <mc:Fallback>
                <p:oleObj name="Equation" r:id="rId3" imgW="622080" imgH="203040" progId="Equation.DSMT4">
                  <p:embed/>
                  <p:pic>
                    <p:nvPicPr>
                      <p:cNvPr id="0" name=""/>
                      <p:cNvPicPr/>
                      <p:nvPr/>
                    </p:nvPicPr>
                    <p:blipFill>
                      <a:blip r:embed="rId4"/>
                      <a:stretch>
                        <a:fillRect/>
                      </a:stretch>
                    </p:blipFill>
                    <p:spPr>
                      <a:xfrm>
                        <a:off x="1676400" y="2426017"/>
                        <a:ext cx="1846481" cy="602933"/>
                      </a:xfrm>
                      <a:prstGeom prst="rect">
                        <a:avLst/>
                      </a:prstGeom>
                    </p:spPr>
                  </p:pic>
                </p:oleObj>
              </mc:Fallback>
            </mc:AlternateContent>
          </a:graphicData>
        </a:graphic>
      </p:graphicFrame>
      <p:sp>
        <p:nvSpPr>
          <p:cNvPr id="6" name="TextBox 5"/>
          <p:cNvSpPr txBox="1"/>
          <p:nvPr/>
        </p:nvSpPr>
        <p:spPr>
          <a:xfrm>
            <a:off x="1771650" y="4514850"/>
            <a:ext cx="5600700" cy="553998"/>
          </a:xfrm>
          <a:prstGeom prst="rect">
            <a:avLst/>
          </a:prstGeom>
          <a:noFill/>
        </p:spPr>
        <p:txBody>
          <a:bodyPr wrap="square" rtlCol="0">
            <a:spAutoFit/>
          </a:bodyPr>
          <a:lstStyle/>
          <a:p>
            <a:pPr algn="ctr"/>
            <a:r>
              <a:rPr lang="en-US" sz="3000" b="1" dirty="0">
                <a:solidFill>
                  <a:srgbClr val="00B0F0"/>
                </a:solidFill>
              </a:rPr>
              <a:t>13/52 + 12/52 – 3/52 = 11/26</a:t>
            </a:r>
          </a:p>
        </p:txBody>
      </p:sp>
    </p:spTree>
    <p:extLst>
      <p:ext uri="{BB962C8B-B14F-4D97-AF65-F5344CB8AC3E}">
        <p14:creationId xmlns:p14="http://schemas.microsoft.com/office/powerpoint/2010/main" val="7488751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11</a:t>
            </a:r>
            <a:endParaRPr lang="en-US" dirty="0"/>
          </a:p>
        </p:txBody>
      </p:sp>
      <p:sp>
        <p:nvSpPr>
          <p:cNvPr id="3" name="Content Placeholder 2"/>
          <p:cNvSpPr>
            <a:spLocks noGrp="1"/>
          </p:cNvSpPr>
          <p:nvPr>
            <p:ph idx="1"/>
          </p:nvPr>
        </p:nvSpPr>
        <p:spPr>
          <a:xfrm>
            <a:off x="1485900" y="1200150"/>
            <a:ext cx="6172200" cy="1885950"/>
          </a:xfrm>
        </p:spPr>
        <p:txBody>
          <a:bodyPr>
            <a:normAutofit/>
          </a:bodyPr>
          <a:lstStyle/>
          <a:p>
            <a:pPr marL="0" indent="0">
              <a:buNone/>
            </a:pPr>
            <a:r>
              <a:rPr lang="en-US" sz="2400" dirty="0"/>
              <a:t>For two events A and B, it is know that P(A) = 0.40 and                               .</a:t>
            </a:r>
          </a:p>
          <a:p>
            <a:pPr marL="0" indent="0">
              <a:buNone/>
            </a:pPr>
            <a:endParaRPr lang="en-US" sz="2400" dirty="0"/>
          </a:p>
          <a:p>
            <a:pPr marL="0" indent="0">
              <a:buNone/>
            </a:pPr>
            <a:r>
              <a:rPr lang="en-US" sz="2400" dirty="0"/>
              <a:t>Find P(B | A).</a:t>
            </a:r>
          </a:p>
        </p:txBody>
      </p:sp>
      <p:graphicFrame>
        <p:nvGraphicFramePr>
          <p:cNvPr id="4" name="Object 3"/>
          <p:cNvGraphicFramePr>
            <a:graphicFrameLocks noChangeAspect="1"/>
          </p:cNvGraphicFramePr>
          <p:nvPr>
            <p:extLst/>
          </p:nvPr>
        </p:nvGraphicFramePr>
        <p:xfrm>
          <a:off x="3886201" y="1555595"/>
          <a:ext cx="2571750" cy="501805"/>
        </p:xfrm>
        <a:graphic>
          <a:graphicData uri="http://schemas.openxmlformats.org/presentationml/2006/ole">
            <mc:AlternateContent xmlns:mc="http://schemas.openxmlformats.org/markup-compatibility/2006">
              <mc:Choice xmlns:v="urn:schemas-microsoft-com:vml" Requires="v">
                <p:oleObj spid="_x0000_s39943" name="Equation" r:id="rId3" imgW="1041120" imgH="203040" progId="Equation.DSMT4">
                  <p:embed/>
                </p:oleObj>
              </mc:Choice>
              <mc:Fallback>
                <p:oleObj name="Equation" r:id="rId3" imgW="1041120" imgH="203040" progId="Equation.DSMT4">
                  <p:embed/>
                  <p:pic>
                    <p:nvPicPr>
                      <p:cNvPr id="0" name=""/>
                      <p:cNvPicPr/>
                      <p:nvPr/>
                    </p:nvPicPr>
                    <p:blipFill>
                      <a:blip r:embed="rId4"/>
                      <a:stretch>
                        <a:fillRect/>
                      </a:stretch>
                    </p:blipFill>
                    <p:spPr>
                      <a:xfrm>
                        <a:off x="3886201" y="1555595"/>
                        <a:ext cx="2571750" cy="501805"/>
                      </a:xfrm>
                      <a:prstGeom prst="rect">
                        <a:avLst/>
                      </a:prstGeom>
                    </p:spPr>
                  </p:pic>
                </p:oleObj>
              </mc:Fallback>
            </mc:AlternateContent>
          </a:graphicData>
        </a:graphic>
      </p:graphicFrame>
      <p:sp>
        <p:nvSpPr>
          <p:cNvPr id="5" name="TextBox 4"/>
          <p:cNvSpPr txBox="1"/>
          <p:nvPr/>
        </p:nvSpPr>
        <p:spPr>
          <a:xfrm>
            <a:off x="1885950" y="2971800"/>
            <a:ext cx="6000750" cy="1477328"/>
          </a:xfrm>
          <a:prstGeom prst="rect">
            <a:avLst/>
          </a:prstGeom>
          <a:noFill/>
        </p:spPr>
        <p:txBody>
          <a:bodyPr wrap="square" rtlCol="0">
            <a:spAutoFit/>
          </a:bodyPr>
          <a:lstStyle/>
          <a:p>
            <a:pPr algn="ctr"/>
            <a:r>
              <a:rPr lang="en-US" sz="4500" b="1" dirty="0">
                <a:solidFill>
                  <a:srgbClr val="00B0F0"/>
                </a:solidFill>
              </a:rPr>
              <a:t>0.30 = 0.40 </a:t>
            </a:r>
            <a:r>
              <a:rPr lang="en-US" sz="4500" b="1" dirty="0">
                <a:solidFill>
                  <a:srgbClr val="00B0F0"/>
                </a:solidFill>
                <a:sym typeface="Symbol"/>
              </a:rPr>
              <a:t> </a:t>
            </a:r>
            <a:r>
              <a:rPr lang="en-US" sz="4500" b="1" dirty="0">
                <a:solidFill>
                  <a:srgbClr val="00B0F0"/>
                </a:solidFill>
              </a:rPr>
              <a:t>P(B|A)</a:t>
            </a:r>
          </a:p>
          <a:p>
            <a:pPr algn="ctr"/>
            <a:r>
              <a:rPr lang="en-US" sz="4500" b="1" dirty="0">
                <a:solidFill>
                  <a:srgbClr val="00B0F0"/>
                </a:solidFill>
              </a:rPr>
              <a:t>0.75 = P(B|A)</a:t>
            </a:r>
          </a:p>
        </p:txBody>
      </p:sp>
    </p:spTree>
    <p:extLst>
      <p:ext uri="{BB962C8B-B14F-4D97-AF65-F5344CB8AC3E}">
        <p14:creationId xmlns:p14="http://schemas.microsoft.com/office/powerpoint/2010/main" val="244824869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285750"/>
            <a:ext cx="6172200" cy="742950"/>
          </a:xfrm>
        </p:spPr>
        <p:txBody>
          <a:bodyPr/>
          <a:lstStyle/>
          <a:p>
            <a:r>
              <a:rPr lang="en-US" dirty="0" smtClean="0"/>
              <a:t>Problem 12</a:t>
            </a:r>
            <a:endParaRPr lang="en-US" dirty="0"/>
          </a:p>
        </p:txBody>
      </p:sp>
      <p:sp>
        <p:nvSpPr>
          <p:cNvPr id="3" name="Content Placeholder 2"/>
          <p:cNvSpPr>
            <a:spLocks noGrp="1"/>
          </p:cNvSpPr>
          <p:nvPr>
            <p:ph idx="1"/>
          </p:nvPr>
        </p:nvSpPr>
        <p:spPr>
          <a:xfrm>
            <a:off x="990600" y="1200150"/>
            <a:ext cx="7791450" cy="2728399"/>
          </a:xfrm>
        </p:spPr>
        <p:txBody>
          <a:bodyPr>
            <a:noAutofit/>
          </a:bodyPr>
          <a:lstStyle/>
          <a:p>
            <a:pPr marL="0" indent="0">
              <a:buNone/>
            </a:pPr>
            <a:r>
              <a:rPr lang="en-US" sz="2100" dirty="0"/>
              <a:t>Let set A be the names of students who love the Georgia Bulldogs, let set B be the names of students who love the Florida Gators, and let set C be the names of students who love Clemson Tigers. </a:t>
            </a:r>
          </a:p>
          <a:p>
            <a:pPr marL="0" indent="0">
              <a:buNone/>
            </a:pPr>
            <a:endParaRPr lang="en-US" sz="2100" dirty="0"/>
          </a:p>
          <a:p>
            <a:pPr marL="0" indent="0">
              <a:buNone/>
            </a:pPr>
            <a:r>
              <a:rPr lang="en-US" sz="2100" dirty="0"/>
              <a:t>Find</a:t>
            </a:r>
          </a:p>
          <a:p>
            <a:endParaRPr lang="en-US" sz="21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400550" y="2400301"/>
            <a:ext cx="3364707" cy="2713598"/>
          </a:xfrm>
          <a:prstGeom prst="rect">
            <a:avLst/>
          </a:prstGeom>
        </p:spPr>
      </p:pic>
      <p:graphicFrame>
        <p:nvGraphicFramePr>
          <p:cNvPr id="5" name="Object 4"/>
          <p:cNvGraphicFramePr>
            <a:graphicFrameLocks noChangeAspect="1"/>
          </p:cNvGraphicFramePr>
          <p:nvPr>
            <p:extLst/>
          </p:nvPr>
        </p:nvGraphicFramePr>
        <p:xfrm>
          <a:off x="2057400" y="3028950"/>
          <a:ext cx="1485900" cy="457200"/>
        </p:xfrm>
        <a:graphic>
          <a:graphicData uri="http://schemas.openxmlformats.org/presentationml/2006/ole">
            <mc:AlternateContent xmlns:mc="http://schemas.openxmlformats.org/markup-compatibility/2006">
              <mc:Choice xmlns:v="urn:schemas-microsoft-com:vml" Requires="v">
                <p:oleObj spid="_x0000_s40967" name="Equation" r:id="rId4" imgW="660240" imgH="203040" progId="Equation.DSMT4">
                  <p:embed/>
                </p:oleObj>
              </mc:Choice>
              <mc:Fallback>
                <p:oleObj name="Equation" r:id="rId4" imgW="660240" imgH="203040" progId="Equation.DSMT4">
                  <p:embed/>
                  <p:pic>
                    <p:nvPicPr>
                      <p:cNvPr id="0" name=""/>
                      <p:cNvPicPr/>
                      <p:nvPr/>
                    </p:nvPicPr>
                    <p:blipFill>
                      <a:blip r:embed="rId5"/>
                      <a:stretch>
                        <a:fillRect/>
                      </a:stretch>
                    </p:blipFill>
                    <p:spPr>
                      <a:xfrm>
                        <a:off x="2057400" y="3028950"/>
                        <a:ext cx="1485900" cy="457200"/>
                      </a:xfrm>
                      <a:prstGeom prst="rect">
                        <a:avLst/>
                      </a:prstGeom>
                    </p:spPr>
                  </p:pic>
                </p:oleObj>
              </mc:Fallback>
            </mc:AlternateContent>
          </a:graphicData>
        </a:graphic>
      </p:graphicFrame>
      <p:sp>
        <p:nvSpPr>
          <p:cNvPr id="6" name="TextBox 5"/>
          <p:cNvSpPr txBox="1"/>
          <p:nvPr/>
        </p:nvSpPr>
        <p:spPr>
          <a:xfrm>
            <a:off x="1143000" y="3886200"/>
            <a:ext cx="3257550" cy="923330"/>
          </a:xfrm>
          <a:prstGeom prst="rect">
            <a:avLst/>
          </a:prstGeom>
          <a:noFill/>
        </p:spPr>
        <p:txBody>
          <a:bodyPr wrap="square" rtlCol="0">
            <a:spAutoFit/>
          </a:bodyPr>
          <a:lstStyle/>
          <a:p>
            <a:pPr algn="ctr"/>
            <a:r>
              <a:rPr lang="en-US" sz="2700" b="1" dirty="0">
                <a:solidFill>
                  <a:srgbClr val="00B0F0"/>
                </a:solidFill>
              </a:rPr>
              <a:t>5/15 + 5/15 – 1/15</a:t>
            </a:r>
          </a:p>
          <a:p>
            <a:pPr algn="ctr"/>
            <a:r>
              <a:rPr lang="en-US" sz="2700" b="1" dirty="0">
                <a:solidFill>
                  <a:srgbClr val="00B0F0"/>
                </a:solidFill>
              </a:rPr>
              <a:t>= 3/5</a:t>
            </a:r>
          </a:p>
        </p:txBody>
      </p:sp>
    </p:spTree>
    <p:extLst>
      <p:ext uri="{BB962C8B-B14F-4D97-AF65-F5344CB8AC3E}">
        <p14:creationId xmlns:p14="http://schemas.microsoft.com/office/powerpoint/2010/main" val="77694798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retest tomorrow PM</a:t>
            </a:r>
            <a:endParaRPr lang="en-US" dirty="0"/>
          </a:p>
        </p:txBody>
      </p:sp>
      <p:sp>
        <p:nvSpPr>
          <p:cNvPr id="3" name="Content Placeholder 2"/>
          <p:cNvSpPr>
            <a:spLocks noGrp="1"/>
          </p:cNvSpPr>
          <p:nvPr>
            <p:ph sz="quarter" idx="13"/>
          </p:nvPr>
        </p:nvSpPr>
        <p:spPr/>
        <p:txBody>
          <a:bodyPr/>
          <a:lstStyle/>
          <a:p>
            <a:r>
              <a:rPr lang="en-US" dirty="0" smtClean="0"/>
              <a:t>Please turn in your error analysis and remediation if you plan on staying after school tomorrow to reassess. </a:t>
            </a:r>
            <a:endParaRPr lang="en-US" dirty="0"/>
          </a:p>
        </p:txBody>
      </p:sp>
    </p:spTree>
    <p:extLst>
      <p:ext uri="{BB962C8B-B14F-4D97-AF65-F5344CB8AC3E}">
        <p14:creationId xmlns:p14="http://schemas.microsoft.com/office/powerpoint/2010/main" val="2505958071"/>
      </p:ext>
    </p:extLst>
  </p:cSld>
  <p:clrMapOvr>
    <a:masterClrMapping/>
  </p:clrMapOvr>
  <p:transition spd="slow">
    <p:wip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pic>
        <p:nvPicPr>
          <p:cNvPr id="4" name="Picture 3"/>
          <p:cNvPicPr>
            <a:picLocks noChangeAspect="1"/>
          </p:cNvPicPr>
          <p:nvPr/>
        </p:nvPicPr>
        <p:blipFill>
          <a:blip r:embed="rId2"/>
          <a:stretch>
            <a:fillRect/>
          </a:stretch>
        </p:blipFill>
        <p:spPr>
          <a:xfrm>
            <a:off x="26276" y="1352550"/>
            <a:ext cx="9010064" cy="3505200"/>
          </a:xfrm>
          <a:prstGeom prst="rect">
            <a:avLst/>
          </a:prstGeom>
        </p:spPr>
      </p:pic>
    </p:spTree>
    <p:extLst>
      <p:ext uri="{BB962C8B-B14F-4D97-AF65-F5344CB8AC3E}">
        <p14:creationId xmlns:p14="http://schemas.microsoft.com/office/powerpoint/2010/main" val="185215646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Set</a:t>
            </a:r>
            <a:endParaRPr lang="en-US" sz="5400" dirty="0"/>
          </a:p>
        </p:txBody>
      </p:sp>
      <p:sp>
        <p:nvSpPr>
          <p:cNvPr id="3" name="Content Placeholder 2"/>
          <p:cNvSpPr>
            <a:spLocks noGrp="1"/>
          </p:cNvSpPr>
          <p:nvPr>
            <p:ph sz="quarter" idx="13"/>
          </p:nvPr>
        </p:nvSpPr>
        <p:spPr>
          <a:xfrm>
            <a:off x="609600" y="1733550"/>
            <a:ext cx="8153400" cy="3276600"/>
          </a:xfrm>
        </p:spPr>
        <p:txBody>
          <a:bodyPr>
            <a:noAutofit/>
          </a:bodyPr>
          <a:lstStyle/>
          <a:p>
            <a:r>
              <a:rPr lang="en-US" sz="4400" dirty="0" smtClean="0"/>
              <a:t>List or collection of items</a:t>
            </a:r>
          </a:p>
          <a:p>
            <a:endParaRPr lang="en-US" sz="4400" dirty="0"/>
          </a:p>
        </p:txBody>
      </p:sp>
    </p:spTree>
    <p:extLst>
      <p:ext uri="{BB962C8B-B14F-4D97-AF65-F5344CB8AC3E}">
        <p14:creationId xmlns:p14="http://schemas.microsoft.com/office/powerpoint/2010/main" val="1250835676"/>
      </p:ext>
    </p:extLst>
  </p:cSld>
  <p:clrMapOvr>
    <a:masterClrMapping/>
  </p:clrMapOvr>
  <p:transition spd="slow">
    <p:wip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Queeeeez</a:t>
            </a:r>
            <a:r>
              <a:rPr lang="en-US" dirty="0" smtClean="0"/>
              <a:t> Time</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746876926"/>
      </p:ext>
    </p:extLst>
  </p:cSld>
  <p:clrMapOvr>
    <a:masterClrMapping/>
  </p:clrMapOvr>
  <p:transition spd="slow">
    <p:wip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2 retest today after school</a:t>
            </a:r>
            <a:endParaRPr lang="en-US" dirty="0"/>
          </a:p>
        </p:txBody>
      </p:sp>
      <p:sp>
        <p:nvSpPr>
          <p:cNvPr id="3" name="Content Placeholder 2"/>
          <p:cNvSpPr>
            <a:spLocks noGrp="1"/>
          </p:cNvSpPr>
          <p:nvPr>
            <p:ph sz="quarter" idx="13"/>
          </p:nvPr>
        </p:nvSpPr>
        <p:spPr/>
        <p:txBody>
          <a:bodyPr/>
          <a:lstStyle/>
          <a:p>
            <a:r>
              <a:rPr lang="en-US" dirty="0" smtClean="0"/>
              <a:t>Please turn in your error analysis and remediation if you plan on staying after school to reassess. </a:t>
            </a:r>
            <a:endParaRPr lang="en-US" dirty="0"/>
          </a:p>
        </p:txBody>
      </p:sp>
    </p:spTree>
    <p:extLst>
      <p:ext uri="{BB962C8B-B14F-4D97-AF65-F5344CB8AC3E}">
        <p14:creationId xmlns:p14="http://schemas.microsoft.com/office/powerpoint/2010/main" val="1130386825"/>
      </p:ext>
    </p:extLst>
  </p:cSld>
  <p:clrMapOvr>
    <a:masterClrMapping/>
  </p:clrMapOvr>
  <p:transition spd="slow">
    <p:wip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Probability Practice</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4177563476"/>
      </p:ext>
    </p:extLst>
  </p:cSld>
  <p:clrMapOvr>
    <a:masterClrMapping/>
  </p:clrMapOvr>
  <p:transition spd="slow">
    <p:wip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Touchstone</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04465495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Subset</a:t>
            </a:r>
            <a:endParaRPr lang="en-US" sz="5400" dirty="0"/>
          </a:p>
        </p:txBody>
      </p:sp>
      <p:sp>
        <p:nvSpPr>
          <p:cNvPr id="3" name="Content Placeholder 2"/>
          <p:cNvSpPr>
            <a:spLocks noGrp="1"/>
          </p:cNvSpPr>
          <p:nvPr>
            <p:ph sz="quarter" idx="13"/>
          </p:nvPr>
        </p:nvSpPr>
        <p:spPr>
          <a:xfrm>
            <a:off x="609600" y="1352550"/>
            <a:ext cx="8153400" cy="3657600"/>
          </a:xfrm>
        </p:spPr>
        <p:txBody>
          <a:bodyPr>
            <a:noAutofit/>
          </a:bodyPr>
          <a:lstStyle/>
          <a:p>
            <a:r>
              <a:rPr lang="en-US" sz="4400" dirty="0" smtClean="0"/>
              <a:t>List or collection of items all contained within another set</a:t>
            </a:r>
          </a:p>
          <a:p>
            <a:r>
              <a:rPr lang="en-US" sz="4400" dirty="0" smtClean="0"/>
              <a:t>Denoted by A</a:t>
            </a:r>
            <a:r>
              <a:rPr lang="en-US" sz="4400" dirty="0" smtClean="0">
                <a:sym typeface="Symbol"/>
              </a:rPr>
              <a:t>B, if all the elements of A are also in B.</a:t>
            </a:r>
            <a:endParaRPr lang="en-US" sz="4400" dirty="0" smtClean="0"/>
          </a:p>
          <a:p>
            <a:endParaRPr lang="en-US" sz="4400" dirty="0"/>
          </a:p>
        </p:txBody>
      </p:sp>
    </p:spTree>
    <p:extLst>
      <p:ext uri="{BB962C8B-B14F-4D97-AF65-F5344CB8AC3E}">
        <p14:creationId xmlns:p14="http://schemas.microsoft.com/office/powerpoint/2010/main" val="139928304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Empty Set</a:t>
            </a:r>
            <a:endParaRPr lang="en-US" sz="5400" dirty="0"/>
          </a:p>
        </p:txBody>
      </p:sp>
      <p:sp>
        <p:nvSpPr>
          <p:cNvPr id="3" name="Content Placeholder 2"/>
          <p:cNvSpPr>
            <a:spLocks noGrp="1"/>
          </p:cNvSpPr>
          <p:nvPr>
            <p:ph sz="quarter" idx="13"/>
          </p:nvPr>
        </p:nvSpPr>
        <p:spPr>
          <a:xfrm>
            <a:off x="609600" y="1352550"/>
            <a:ext cx="8153400" cy="3657600"/>
          </a:xfrm>
        </p:spPr>
        <p:txBody>
          <a:bodyPr>
            <a:noAutofit/>
          </a:bodyPr>
          <a:lstStyle/>
          <a:p>
            <a:r>
              <a:rPr lang="en-US" sz="4400" dirty="0" smtClean="0"/>
              <a:t>A set that has NO elements</a:t>
            </a:r>
          </a:p>
          <a:p>
            <a:r>
              <a:rPr lang="en-US" sz="4400" dirty="0" smtClean="0"/>
              <a:t>Also called a </a:t>
            </a:r>
            <a:r>
              <a:rPr lang="en-US" sz="4400" b="1" dirty="0" smtClean="0"/>
              <a:t>null set</a:t>
            </a:r>
            <a:r>
              <a:rPr lang="en-US" sz="4400" dirty="0" smtClean="0"/>
              <a:t>.</a:t>
            </a:r>
          </a:p>
          <a:p>
            <a:r>
              <a:rPr lang="en-US" sz="4400" dirty="0" smtClean="0"/>
              <a:t>Denoted by</a:t>
            </a:r>
            <a:r>
              <a:rPr lang="en-US" sz="4800" b="1" dirty="0" smtClean="0"/>
              <a:t> </a:t>
            </a:r>
            <a:r>
              <a:rPr lang="en-US" sz="4800" b="1" dirty="0" smtClean="0">
                <a:sym typeface="Symbol"/>
              </a:rPr>
              <a:t></a:t>
            </a:r>
            <a:endParaRPr lang="en-US" sz="4800" b="1" dirty="0" smtClean="0"/>
          </a:p>
        </p:txBody>
      </p:sp>
    </p:spTree>
    <p:extLst>
      <p:ext uri="{BB962C8B-B14F-4D97-AF65-F5344CB8AC3E}">
        <p14:creationId xmlns:p14="http://schemas.microsoft.com/office/powerpoint/2010/main" val="218717564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Union</a:t>
            </a:r>
            <a:endParaRPr lang="en-US" sz="5400" dirty="0"/>
          </a:p>
        </p:txBody>
      </p:sp>
      <p:sp>
        <p:nvSpPr>
          <p:cNvPr id="3" name="Content Placeholder 2"/>
          <p:cNvSpPr>
            <a:spLocks noGrp="1"/>
          </p:cNvSpPr>
          <p:nvPr>
            <p:ph sz="quarter" idx="13"/>
          </p:nvPr>
        </p:nvSpPr>
        <p:spPr>
          <a:xfrm>
            <a:off x="609600" y="1352550"/>
            <a:ext cx="8153400" cy="3657600"/>
          </a:xfrm>
        </p:spPr>
        <p:txBody>
          <a:bodyPr>
            <a:noAutofit/>
          </a:bodyPr>
          <a:lstStyle/>
          <a:p>
            <a:r>
              <a:rPr lang="en-US" sz="4400" dirty="0" smtClean="0"/>
              <a:t>Denoted by</a:t>
            </a:r>
            <a:r>
              <a:rPr lang="en-US" sz="5400" dirty="0" smtClean="0"/>
              <a:t> </a:t>
            </a:r>
            <a:r>
              <a:rPr lang="en-US" sz="5400" b="1" dirty="0" smtClean="0">
                <a:sym typeface="Symbol"/>
              </a:rPr>
              <a:t></a:t>
            </a:r>
          </a:p>
          <a:p>
            <a:r>
              <a:rPr lang="en-US" sz="4800" dirty="0" smtClean="0"/>
              <a:t>To unite </a:t>
            </a:r>
          </a:p>
          <a:p>
            <a:r>
              <a:rPr lang="en-US" sz="4800" dirty="0" smtClean="0"/>
              <a:t>Everything in </a:t>
            </a:r>
            <a:r>
              <a:rPr lang="en-US" sz="4800" b="1" dirty="0" smtClean="0"/>
              <a:t>both</a:t>
            </a:r>
            <a:r>
              <a:rPr lang="en-US" sz="4800" dirty="0" smtClean="0"/>
              <a:t> sets</a:t>
            </a:r>
          </a:p>
        </p:txBody>
      </p:sp>
    </p:spTree>
    <p:extLst>
      <p:ext uri="{BB962C8B-B14F-4D97-AF65-F5344CB8AC3E}">
        <p14:creationId xmlns:p14="http://schemas.microsoft.com/office/powerpoint/2010/main" val="148362242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Intersection</a:t>
            </a:r>
            <a:endParaRPr lang="en-US" sz="5400" dirty="0"/>
          </a:p>
        </p:txBody>
      </p:sp>
      <p:sp>
        <p:nvSpPr>
          <p:cNvPr id="3" name="Content Placeholder 2"/>
          <p:cNvSpPr>
            <a:spLocks noGrp="1"/>
          </p:cNvSpPr>
          <p:nvPr>
            <p:ph sz="quarter" idx="13"/>
          </p:nvPr>
        </p:nvSpPr>
        <p:spPr>
          <a:xfrm>
            <a:off x="609600" y="1352550"/>
            <a:ext cx="8153400" cy="3657600"/>
          </a:xfrm>
        </p:spPr>
        <p:txBody>
          <a:bodyPr>
            <a:noAutofit/>
          </a:bodyPr>
          <a:lstStyle/>
          <a:p>
            <a:r>
              <a:rPr lang="en-US" sz="4400" dirty="0" smtClean="0"/>
              <a:t>Denoted by</a:t>
            </a:r>
            <a:r>
              <a:rPr lang="en-US" sz="5400" dirty="0" smtClean="0"/>
              <a:t> </a:t>
            </a:r>
            <a:r>
              <a:rPr lang="en-US" sz="5400" b="1" dirty="0" smtClean="0">
                <a:sym typeface="Symbol"/>
              </a:rPr>
              <a:t></a:t>
            </a:r>
          </a:p>
          <a:p>
            <a:r>
              <a:rPr lang="en-US" sz="4800" dirty="0" smtClean="0"/>
              <a:t>Only what the sets </a:t>
            </a:r>
            <a:r>
              <a:rPr lang="en-US" sz="4800" b="1" dirty="0" smtClean="0"/>
              <a:t>share </a:t>
            </a:r>
            <a:r>
              <a:rPr lang="en-US" sz="4800" dirty="0" smtClean="0"/>
              <a:t>in common</a:t>
            </a:r>
          </a:p>
        </p:txBody>
      </p:sp>
    </p:spTree>
    <p:extLst>
      <p:ext uri="{BB962C8B-B14F-4D97-AF65-F5344CB8AC3E}">
        <p14:creationId xmlns:p14="http://schemas.microsoft.com/office/powerpoint/2010/main" val="332483648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Complement</a:t>
            </a:r>
            <a:endParaRPr lang="en-US" sz="5400" dirty="0"/>
          </a:p>
        </p:txBody>
      </p:sp>
      <p:sp>
        <p:nvSpPr>
          <p:cNvPr id="3" name="Content Placeholder 2"/>
          <p:cNvSpPr>
            <a:spLocks noGrp="1"/>
          </p:cNvSpPr>
          <p:nvPr>
            <p:ph sz="quarter" idx="13"/>
          </p:nvPr>
        </p:nvSpPr>
        <p:spPr>
          <a:xfrm>
            <a:off x="609600" y="1352550"/>
            <a:ext cx="8153400" cy="3657600"/>
          </a:xfrm>
        </p:spPr>
        <p:txBody>
          <a:bodyPr>
            <a:noAutofit/>
          </a:bodyPr>
          <a:lstStyle/>
          <a:p>
            <a:r>
              <a:rPr lang="en-US" sz="4400" dirty="0" smtClean="0"/>
              <a:t>Denoted 2 different ways</a:t>
            </a:r>
          </a:p>
          <a:p>
            <a:endParaRPr lang="en-US" sz="5400" b="1" dirty="0" smtClean="0">
              <a:sym typeface="Symbol"/>
            </a:endParaRPr>
          </a:p>
          <a:p>
            <a:r>
              <a:rPr lang="en-US" sz="4800" dirty="0" smtClean="0"/>
              <a:t>Everything OUTSIDE of this set</a:t>
            </a:r>
          </a:p>
        </p:txBody>
      </p:sp>
      <p:graphicFrame>
        <p:nvGraphicFramePr>
          <p:cNvPr id="4" name="Object 3"/>
          <p:cNvGraphicFramePr>
            <a:graphicFrameLocks noChangeAspect="1"/>
          </p:cNvGraphicFramePr>
          <p:nvPr>
            <p:extLst>
              <p:ext uri="{D42A27DB-BD31-4B8C-83A1-F6EECF244321}">
                <p14:modId xmlns:p14="http://schemas.microsoft.com/office/powerpoint/2010/main" val="2540062080"/>
              </p:ext>
            </p:extLst>
          </p:nvPr>
        </p:nvGraphicFramePr>
        <p:xfrm>
          <a:off x="2209800" y="1962150"/>
          <a:ext cx="3137648" cy="1066800"/>
        </p:xfrm>
        <a:graphic>
          <a:graphicData uri="http://schemas.openxmlformats.org/presentationml/2006/ole">
            <mc:AlternateContent xmlns:mc="http://schemas.openxmlformats.org/markup-compatibility/2006">
              <mc:Choice xmlns:v="urn:schemas-microsoft-com:vml" Requires="v">
                <p:oleObj spid="_x0000_s2064" name="Equation" r:id="rId3" imgW="634680" imgH="215640" progId="Equation.DSMT4">
                  <p:embed/>
                </p:oleObj>
              </mc:Choice>
              <mc:Fallback>
                <p:oleObj name="Equation" r:id="rId3" imgW="634680" imgH="215640" progId="Equation.DSMT4">
                  <p:embed/>
                  <p:pic>
                    <p:nvPicPr>
                      <p:cNvPr id="0" name=""/>
                      <p:cNvPicPr/>
                      <p:nvPr/>
                    </p:nvPicPr>
                    <p:blipFill>
                      <a:blip r:embed="rId4"/>
                      <a:stretch>
                        <a:fillRect/>
                      </a:stretch>
                    </p:blipFill>
                    <p:spPr>
                      <a:xfrm>
                        <a:off x="2209800" y="1962150"/>
                        <a:ext cx="3137648" cy="1066800"/>
                      </a:xfrm>
                      <a:prstGeom prst="rect">
                        <a:avLst/>
                      </a:prstGeom>
                    </p:spPr>
                  </p:pic>
                </p:oleObj>
              </mc:Fallback>
            </mc:AlternateContent>
          </a:graphicData>
        </a:graphic>
      </p:graphicFrame>
    </p:spTree>
    <p:extLst>
      <p:ext uri="{BB962C8B-B14F-4D97-AF65-F5344CB8AC3E}">
        <p14:creationId xmlns:p14="http://schemas.microsoft.com/office/powerpoint/2010/main" val="515508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9400" y="30874"/>
            <a:ext cx="3585028" cy="4953000"/>
          </a:xfrm>
          <a:prstGeom prst="rect">
            <a:avLst/>
          </a:prstGeom>
        </p:spPr>
      </p:pic>
    </p:spTree>
    <p:extLst>
      <p:ext uri="{BB962C8B-B14F-4D97-AF65-F5344CB8AC3E}">
        <p14:creationId xmlns:p14="http://schemas.microsoft.com/office/powerpoint/2010/main" val="359626752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Notation Handout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52550"/>
            <a:ext cx="4343400" cy="367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1352550"/>
            <a:ext cx="1295400" cy="369332"/>
          </a:xfrm>
          <a:prstGeom prst="rect">
            <a:avLst/>
          </a:prstGeom>
          <a:noFill/>
        </p:spPr>
        <p:txBody>
          <a:bodyPr wrap="square" rtlCol="0">
            <a:spAutoFit/>
          </a:bodyPr>
          <a:lstStyle/>
          <a:p>
            <a:r>
              <a:rPr lang="en-US" b="1" dirty="0" smtClean="0"/>
              <a:t>Answer</a:t>
            </a:r>
            <a:endParaRPr lang="en-US" b="1" dirty="0"/>
          </a:p>
        </p:txBody>
      </p:sp>
    </p:spTree>
    <p:extLst>
      <p:ext uri="{BB962C8B-B14F-4D97-AF65-F5344CB8AC3E}">
        <p14:creationId xmlns:p14="http://schemas.microsoft.com/office/powerpoint/2010/main" val="220598329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10"/>
            <a:ext cx="9144000" cy="1005840"/>
          </a:xfrm>
        </p:spPr>
        <p:txBody>
          <a:bodyPr>
            <a:noAutofit/>
          </a:bodyPr>
          <a:lstStyle/>
          <a:p>
            <a:r>
              <a:rPr lang="en-US" sz="2400" dirty="0"/>
              <a:t>Hector has entered the following names in the contact list of his new cellphone: Alicia, Brisa, Steve, Don, and Ellis.</a:t>
            </a:r>
          </a:p>
        </p:txBody>
      </p:sp>
      <p:sp>
        <p:nvSpPr>
          <p:cNvPr id="3" name="Text Placeholder 2"/>
          <p:cNvSpPr>
            <a:spLocks noGrp="1"/>
          </p:cNvSpPr>
          <p:nvPr>
            <p:ph type="body" idx="1"/>
          </p:nvPr>
        </p:nvSpPr>
        <p:spPr/>
        <p:txBody>
          <a:bodyPr/>
          <a:lstStyle/>
          <a:p>
            <a:r>
              <a:rPr lang="en-US" dirty="0" smtClean="0"/>
              <a:t>B:  The name </a:t>
            </a:r>
            <a:r>
              <a:rPr lang="en-US" sz="2000" dirty="0" smtClean="0">
                <a:effectLst>
                  <a:outerShdw blurRad="38100" dist="38100" dir="2700000" algn="tl">
                    <a:srgbClr val="000000">
                      <a:alpha val="43137"/>
                    </a:srgbClr>
                  </a:outerShdw>
                </a:effectLst>
              </a:rPr>
              <a:t>begins</a:t>
            </a:r>
            <a:r>
              <a:rPr lang="en-US" sz="2000" dirty="0" smtClean="0"/>
              <a:t> </a:t>
            </a:r>
            <a:r>
              <a:rPr lang="en-US" dirty="0" smtClean="0"/>
              <a:t>with a vowel.</a:t>
            </a:r>
          </a:p>
          <a:p>
            <a:r>
              <a:rPr lang="en-US" dirty="0" smtClean="0"/>
              <a:t>E:  The name </a:t>
            </a:r>
            <a:r>
              <a:rPr lang="en-US" sz="2000" dirty="0" smtClean="0">
                <a:effectLst>
                  <a:outerShdw blurRad="38100" dist="38100" dir="2700000" algn="tl">
                    <a:srgbClr val="000000">
                      <a:alpha val="43137"/>
                    </a:srgbClr>
                  </a:outerShdw>
                </a:effectLst>
              </a:rPr>
              <a:t>ends</a:t>
            </a:r>
            <a:r>
              <a:rPr lang="en-US" sz="2000" dirty="0" smtClean="0"/>
              <a:t> </a:t>
            </a:r>
            <a:r>
              <a:rPr lang="en-US" dirty="0" smtClean="0"/>
              <a:t>with a vowel.</a:t>
            </a:r>
            <a:endParaRPr lang="en-US" dirty="0"/>
          </a:p>
        </p:txBody>
      </p:sp>
      <p:sp>
        <p:nvSpPr>
          <p:cNvPr id="4" name="Content Placeholder 3"/>
          <p:cNvSpPr>
            <a:spLocks noGrp="1"/>
          </p:cNvSpPr>
          <p:nvPr>
            <p:ph sz="quarter" idx="13"/>
          </p:nvPr>
        </p:nvSpPr>
        <p:spPr>
          <a:xfrm>
            <a:off x="2362200" y="1428750"/>
            <a:ext cx="6400800" cy="1143000"/>
          </a:xfrm>
        </p:spPr>
        <p:txBody>
          <a:bodyPr/>
          <a:lstStyle/>
          <a:p>
            <a:pPr marL="0" indent="0">
              <a:buNone/>
            </a:pPr>
            <a:r>
              <a:rPr lang="en-US" dirty="0" smtClean="0"/>
              <a:t>1.  Draw a </a:t>
            </a:r>
            <a:r>
              <a:rPr lang="en-US" dirty="0" err="1" smtClean="0"/>
              <a:t>venn</a:t>
            </a:r>
            <a:r>
              <a:rPr lang="en-US" dirty="0" smtClean="0"/>
              <a:t> diagram to represent this.</a:t>
            </a:r>
          </a:p>
          <a:p>
            <a:endParaRPr lang="en-US" dirty="0"/>
          </a:p>
        </p:txBody>
      </p:sp>
      <p:grpSp>
        <p:nvGrpSpPr>
          <p:cNvPr id="12" name="Group 11"/>
          <p:cNvGrpSpPr/>
          <p:nvPr/>
        </p:nvGrpSpPr>
        <p:grpSpPr>
          <a:xfrm>
            <a:off x="2743200" y="2571750"/>
            <a:ext cx="5105400" cy="2209800"/>
            <a:chOff x="2743200" y="2571750"/>
            <a:chExt cx="5105400" cy="2209800"/>
          </a:xfrm>
        </p:grpSpPr>
        <p:sp>
          <p:nvSpPr>
            <p:cNvPr id="5" name="Rectangle 4"/>
            <p:cNvSpPr/>
            <p:nvPr/>
          </p:nvSpPr>
          <p:spPr>
            <a:xfrm>
              <a:off x="2743200" y="2571750"/>
              <a:ext cx="5105400" cy="220980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352800" y="2952750"/>
              <a:ext cx="2362200" cy="1447800"/>
            </a:xfrm>
            <a:prstGeom prst="ellipse">
              <a:avLst/>
            </a:prstGeom>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Oval 8"/>
            <p:cNvSpPr/>
            <p:nvPr/>
          </p:nvSpPr>
          <p:spPr>
            <a:xfrm>
              <a:off x="4495800" y="2971800"/>
              <a:ext cx="2362200" cy="1447800"/>
            </a:xfrm>
            <a:prstGeom prst="ellipse">
              <a:avLst/>
            </a:prstGeom>
            <a:ln w="762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p:cNvSpPr/>
            <p:nvPr/>
          </p:nvSpPr>
          <p:spPr>
            <a:xfrm>
              <a:off x="3352800" y="2952750"/>
              <a:ext cx="2362200" cy="1447800"/>
            </a:xfrm>
            <a:prstGeom prst="ellipse">
              <a:avLst/>
            </a:prstGeom>
            <a:noFill/>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3695700" y="2571750"/>
              <a:ext cx="990600" cy="584775"/>
            </a:xfrm>
            <a:prstGeom prst="rect">
              <a:avLst/>
            </a:prstGeom>
            <a:noFill/>
          </p:spPr>
          <p:txBody>
            <a:bodyPr wrap="square" rtlCol="0">
              <a:spAutoFit/>
            </a:bodyPr>
            <a:lstStyle/>
            <a:p>
              <a:r>
                <a:rPr lang="en-US" sz="3200" b="1" dirty="0" smtClean="0"/>
                <a:t>B</a:t>
              </a:r>
              <a:endParaRPr lang="en-US" sz="3200" b="1" dirty="0"/>
            </a:p>
          </p:txBody>
        </p:sp>
        <p:sp>
          <p:nvSpPr>
            <p:cNvPr id="13" name="TextBox 12"/>
            <p:cNvSpPr txBox="1"/>
            <p:nvPr/>
          </p:nvSpPr>
          <p:spPr>
            <a:xfrm>
              <a:off x="6324600" y="2672775"/>
              <a:ext cx="990600" cy="584775"/>
            </a:xfrm>
            <a:prstGeom prst="rect">
              <a:avLst/>
            </a:prstGeom>
            <a:noFill/>
          </p:spPr>
          <p:txBody>
            <a:bodyPr wrap="square" rtlCol="0">
              <a:spAutoFit/>
            </a:bodyPr>
            <a:lstStyle/>
            <a:p>
              <a:r>
                <a:rPr lang="en-US" sz="3200" b="1" dirty="0" smtClean="0"/>
                <a:t>E</a:t>
              </a:r>
              <a:endParaRPr lang="en-US" sz="3200" b="1" dirty="0"/>
            </a:p>
          </p:txBody>
        </p:sp>
        <p:sp>
          <p:nvSpPr>
            <p:cNvPr id="14" name="TextBox 13"/>
            <p:cNvSpPr txBox="1"/>
            <p:nvPr/>
          </p:nvSpPr>
          <p:spPr>
            <a:xfrm>
              <a:off x="3543300" y="3384262"/>
              <a:ext cx="990600" cy="584775"/>
            </a:xfrm>
            <a:prstGeom prst="rect">
              <a:avLst/>
            </a:prstGeom>
            <a:noFill/>
          </p:spPr>
          <p:txBody>
            <a:bodyPr wrap="square" rtlCol="0">
              <a:spAutoFit/>
            </a:bodyPr>
            <a:lstStyle/>
            <a:p>
              <a:r>
                <a:rPr lang="en-US" sz="3200" b="1" dirty="0" smtClean="0"/>
                <a:t>Ellis</a:t>
              </a:r>
              <a:endParaRPr lang="en-US" sz="3200" b="1" dirty="0"/>
            </a:p>
          </p:txBody>
        </p:sp>
        <p:sp>
          <p:nvSpPr>
            <p:cNvPr id="15" name="TextBox 14"/>
            <p:cNvSpPr txBox="1"/>
            <p:nvPr/>
          </p:nvSpPr>
          <p:spPr>
            <a:xfrm>
              <a:off x="4533900" y="3409950"/>
              <a:ext cx="1181100" cy="523220"/>
            </a:xfrm>
            <a:prstGeom prst="rect">
              <a:avLst/>
            </a:prstGeom>
            <a:noFill/>
          </p:spPr>
          <p:txBody>
            <a:bodyPr wrap="square" rtlCol="0">
              <a:spAutoFit/>
            </a:bodyPr>
            <a:lstStyle/>
            <a:p>
              <a:pPr algn="ctr"/>
              <a:r>
                <a:rPr lang="en-US" sz="2800" b="1" dirty="0" smtClean="0">
                  <a:solidFill>
                    <a:schemeClr val="bg1"/>
                  </a:solidFill>
                </a:rPr>
                <a:t>Alicia</a:t>
              </a:r>
              <a:endParaRPr lang="en-US" sz="2800" b="1" dirty="0">
                <a:solidFill>
                  <a:schemeClr val="bg1"/>
                </a:solidFill>
              </a:endParaRPr>
            </a:p>
          </p:txBody>
        </p:sp>
        <p:sp>
          <p:nvSpPr>
            <p:cNvPr id="16" name="TextBox 15"/>
            <p:cNvSpPr txBox="1"/>
            <p:nvPr/>
          </p:nvSpPr>
          <p:spPr>
            <a:xfrm>
              <a:off x="5400675" y="3160693"/>
              <a:ext cx="1352550" cy="954107"/>
            </a:xfrm>
            <a:prstGeom prst="rect">
              <a:avLst/>
            </a:prstGeom>
            <a:noFill/>
          </p:spPr>
          <p:txBody>
            <a:bodyPr wrap="square" rtlCol="0">
              <a:spAutoFit/>
            </a:bodyPr>
            <a:lstStyle/>
            <a:p>
              <a:pPr algn="r"/>
              <a:r>
                <a:rPr lang="en-US" sz="2800" b="1" dirty="0" smtClean="0">
                  <a:solidFill>
                    <a:schemeClr val="accent1">
                      <a:lumMod val="20000"/>
                      <a:lumOff val="80000"/>
                    </a:schemeClr>
                  </a:solidFill>
                </a:rPr>
                <a:t>Brisa</a:t>
              </a:r>
            </a:p>
            <a:p>
              <a:pPr algn="r"/>
              <a:r>
                <a:rPr lang="en-US" sz="2800" b="1" dirty="0" smtClean="0">
                  <a:solidFill>
                    <a:schemeClr val="accent1">
                      <a:lumMod val="20000"/>
                      <a:lumOff val="80000"/>
                    </a:schemeClr>
                  </a:solidFill>
                </a:rPr>
                <a:t>Steve</a:t>
              </a:r>
              <a:endParaRPr lang="en-US" sz="2800" b="1" dirty="0">
                <a:solidFill>
                  <a:schemeClr val="accent1">
                    <a:lumMod val="20000"/>
                    <a:lumOff val="80000"/>
                  </a:schemeClr>
                </a:solidFill>
              </a:endParaRPr>
            </a:p>
          </p:txBody>
        </p:sp>
        <p:sp>
          <p:nvSpPr>
            <p:cNvPr id="17" name="TextBox 16"/>
            <p:cNvSpPr txBox="1"/>
            <p:nvPr/>
          </p:nvSpPr>
          <p:spPr>
            <a:xfrm>
              <a:off x="6753225" y="4133850"/>
              <a:ext cx="990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Don</a:t>
              </a:r>
              <a:endParaRPr lang="en-US" sz="3200" b="1"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04885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10"/>
            <a:ext cx="9144000" cy="1005840"/>
          </a:xfrm>
        </p:spPr>
        <p:txBody>
          <a:bodyPr>
            <a:noAutofit/>
          </a:bodyPr>
          <a:lstStyle/>
          <a:p>
            <a:r>
              <a:rPr lang="en-US" sz="2400" dirty="0"/>
              <a:t>Hector has entered the following names in the contact list of his new cellphone: Alicia, Brisa, Steve, Don, and Ellis.</a:t>
            </a:r>
          </a:p>
        </p:txBody>
      </p:sp>
      <p:sp>
        <p:nvSpPr>
          <p:cNvPr id="3" name="Text Placeholder 2"/>
          <p:cNvSpPr>
            <a:spLocks noGrp="1"/>
          </p:cNvSpPr>
          <p:nvPr>
            <p:ph type="body" idx="1"/>
          </p:nvPr>
        </p:nvSpPr>
        <p:spPr/>
        <p:txBody>
          <a:bodyPr/>
          <a:lstStyle/>
          <a:p>
            <a:r>
              <a:rPr lang="en-US" dirty="0"/>
              <a:t>B:  The name </a:t>
            </a:r>
            <a:r>
              <a:rPr lang="en-US" sz="2000" dirty="0">
                <a:effectLst>
                  <a:outerShdw blurRad="38100" dist="38100" dir="2700000" algn="tl">
                    <a:srgbClr val="000000">
                      <a:alpha val="43137"/>
                    </a:srgbClr>
                  </a:outerShdw>
                </a:effectLst>
              </a:rPr>
              <a:t>begins</a:t>
            </a:r>
            <a:r>
              <a:rPr lang="en-US" sz="2000" dirty="0"/>
              <a:t> </a:t>
            </a:r>
            <a:r>
              <a:rPr lang="en-US" dirty="0"/>
              <a:t>with a vowel.</a:t>
            </a:r>
          </a:p>
          <a:p>
            <a:r>
              <a:rPr lang="en-US" dirty="0"/>
              <a:t>E:  The name </a:t>
            </a:r>
            <a:r>
              <a:rPr lang="en-US" sz="2000" dirty="0">
                <a:effectLst>
                  <a:outerShdw blurRad="38100" dist="38100" dir="2700000" algn="tl">
                    <a:srgbClr val="000000">
                      <a:alpha val="43137"/>
                    </a:srgbClr>
                  </a:outerShdw>
                </a:effectLst>
              </a:rPr>
              <a:t>ends</a:t>
            </a:r>
            <a:r>
              <a:rPr lang="en-US" sz="2000" dirty="0"/>
              <a:t> </a:t>
            </a:r>
            <a:r>
              <a:rPr lang="en-US" dirty="0"/>
              <a:t>with a vowel.</a:t>
            </a:r>
          </a:p>
        </p:txBody>
      </p:sp>
      <p:sp>
        <p:nvSpPr>
          <p:cNvPr id="4" name="Content Placeholder 3"/>
          <p:cNvSpPr>
            <a:spLocks noGrp="1"/>
          </p:cNvSpPr>
          <p:nvPr>
            <p:ph sz="quarter" idx="13"/>
          </p:nvPr>
        </p:nvSpPr>
        <p:spPr/>
        <p:txBody>
          <a:bodyPr/>
          <a:lstStyle/>
          <a:p>
            <a:pPr marL="0" indent="0">
              <a:buNone/>
            </a:pPr>
            <a:r>
              <a:rPr lang="en-US" dirty="0" smtClean="0"/>
              <a:t>2.  List the outcomes of B.</a:t>
            </a:r>
          </a:p>
          <a:p>
            <a:endParaRPr lang="en-US" dirty="0"/>
          </a:p>
        </p:txBody>
      </p:sp>
      <p:sp>
        <p:nvSpPr>
          <p:cNvPr id="5" name="TextBox 4"/>
          <p:cNvSpPr txBox="1"/>
          <p:nvPr/>
        </p:nvSpPr>
        <p:spPr>
          <a:xfrm>
            <a:off x="2819400" y="2181820"/>
            <a:ext cx="5328703" cy="923330"/>
          </a:xfrm>
          <a:prstGeom prst="rect">
            <a:avLst/>
          </a:prstGeom>
          <a:noFill/>
        </p:spPr>
        <p:txBody>
          <a:bodyPr wrap="none" rtlCol="0">
            <a:spAutoFit/>
          </a:bodyPr>
          <a:lstStyle/>
          <a:p>
            <a:r>
              <a:rPr lang="en-US" sz="5400" b="1" dirty="0" smtClean="0">
                <a:solidFill>
                  <a:schemeClr val="accent1">
                    <a:lumMod val="75000"/>
                  </a:schemeClr>
                </a:solidFill>
              </a:rPr>
              <a:t>B = {Ellis, Alicia}</a:t>
            </a:r>
            <a:endParaRPr lang="en-US" sz="5400" b="1" dirty="0">
              <a:solidFill>
                <a:schemeClr val="accent1">
                  <a:lumMod val="75000"/>
                </a:schemeClr>
              </a:solidFill>
            </a:endParaRPr>
          </a:p>
        </p:txBody>
      </p:sp>
    </p:spTree>
    <p:extLst>
      <p:ext uri="{BB962C8B-B14F-4D97-AF65-F5344CB8AC3E}">
        <p14:creationId xmlns:p14="http://schemas.microsoft.com/office/powerpoint/2010/main" val="1119036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10"/>
            <a:ext cx="9144000" cy="1005840"/>
          </a:xfrm>
        </p:spPr>
        <p:txBody>
          <a:bodyPr>
            <a:noAutofit/>
          </a:bodyPr>
          <a:lstStyle/>
          <a:p>
            <a:r>
              <a:rPr lang="en-US" sz="2400" dirty="0"/>
              <a:t>Hector has entered the following names in the contact list of his new cellphone: Alicia, Brisa, Steve, Don, and Ellis.</a:t>
            </a:r>
          </a:p>
        </p:txBody>
      </p:sp>
      <p:sp>
        <p:nvSpPr>
          <p:cNvPr id="3" name="Text Placeholder 2"/>
          <p:cNvSpPr>
            <a:spLocks noGrp="1"/>
          </p:cNvSpPr>
          <p:nvPr>
            <p:ph type="body" idx="1"/>
          </p:nvPr>
        </p:nvSpPr>
        <p:spPr/>
        <p:txBody>
          <a:bodyPr/>
          <a:lstStyle/>
          <a:p>
            <a:r>
              <a:rPr lang="en-US" dirty="0"/>
              <a:t>B:  The name </a:t>
            </a:r>
            <a:r>
              <a:rPr lang="en-US" sz="2000" dirty="0">
                <a:effectLst>
                  <a:outerShdw blurRad="38100" dist="38100" dir="2700000" algn="tl">
                    <a:srgbClr val="000000">
                      <a:alpha val="43137"/>
                    </a:srgbClr>
                  </a:outerShdw>
                </a:effectLst>
              </a:rPr>
              <a:t>begins</a:t>
            </a:r>
            <a:r>
              <a:rPr lang="en-US" sz="2000" dirty="0"/>
              <a:t> </a:t>
            </a:r>
            <a:r>
              <a:rPr lang="en-US" dirty="0"/>
              <a:t>with a vowel.</a:t>
            </a:r>
          </a:p>
          <a:p>
            <a:r>
              <a:rPr lang="en-US" dirty="0"/>
              <a:t>E:  The name </a:t>
            </a:r>
            <a:r>
              <a:rPr lang="en-US" sz="2000" dirty="0">
                <a:effectLst>
                  <a:outerShdw blurRad="38100" dist="38100" dir="2700000" algn="tl">
                    <a:srgbClr val="000000">
                      <a:alpha val="43137"/>
                    </a:srgbClr>
                  </a:outerShdw>
                </a:effectLst>
              </a:rPr>
              <a:t>ends</a:t>
            </a:r>
            <a:r>
              <a:rPr lang="en-US" sz="2000" dirty="0"/>
              <a:t> </a:t>
            </a:r>
            <a:r>
              <a:rPr lang="en-US" dirty="0"/>
              <a:t>with a vowel.</a:t>
            </a:r>
          </a:p>
        </p:txBody>
      </p:sp>
      <p:sp>
        <p:nvSpPr>
          <p:cNvPr id="4" name="Content Placeholder 3"/>
          <p:cNvSpPr>
            <a:spLocks noGrp="1"/>
          </p:cNvSpPr>
          <p:nvPr>
            <p:ph sz="quarter" idx="13"/>
          </p:nvPr>
        </p:nvSpPr>
        <p:spPr/>
        <p:txBody>
          <a:bodyPr/>
          <a:lstStyle/>
          <a:p>
            <a:pPr marL="0" indent="0">
              <a:buNone/>
            </a:pPr>
            <a:r>
              <a:rPr lang="en-US" dirty="0" smtClean="0"/>
              <a:t>3.  List the outcomes of E.</a:t>
            </a:r>
          </a:p>
          <a:p>
            <a:endParaRPr lang="en-US" dirty="0"/>
          </a:p>
        </p:txBody>
      </p:sp>
      <p:sp>
        <p:nvSpPr>
          <p:cNvPr id="5" name="TextBox 4"/>
          <p:cNvSpPr txBox="1"/>
          <p:nvPr/>
        </p:nvSpPr>
        <p:spPr>
          <a:xfrm>
            <a:off x="2219960" y="2038350"/>
            <a:ext cx="7040710" cy="830997"/>
          </a:xfrm>
          <a:prstGeom prst="rect">
            <a:avLst/>
          </a:prstGeom>
          <a:noFill/>
        </p:spPr>
        <p:txBody>
          <a:bodyPr wrap="none" rtlCol="0">
            <a:spAutoFit/>
          </a:bodyPr>
          <a:lstStyle/>
          <a:p>
            <a:r>
              <a:rPr lang="en-US" sz="4800" b="1" dirty="0" smtClean="0">
                <a:solidFill>
                  <a:schemeClr val="accent1">
                    <a:lumMod val="75000"/>
                  </a:schemeClr>
                </a:solidFill>
              </a:rPr>
              <a:t>E = {Alicia, Brisa, Steve}</a:t>
            </a:r>
            <a:endParaRPr lang="en-US" sz="4800" b="1" dirty="0">
              <a:solidFill>
                <a:schemeClr val="accent1">
                  <a:lumMod val="75000"/>
                </a:schemeClr>
              </a:solidFill>
            </a:endParaRPr>
          </a:p>
        </p:txBody>
      </p:sp>
    </p:spTree>
    <p:extLst>
      <p:ext uri="{BB962C8B-B14F-4D97-AF65-F5344CB8AC3E}">
        <p14:creationId xmlns:p14="http://schemas.microsoft.com/office/powerpoint/2010/main" val="3574818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10"/>
            <a:ext cx="9144000" cy="1005840"/>
          </a:xfrm>
        </p:spPr>
        <p:txBody>
          <a:bodyPr>
            <a:noAutofit/>
          </a:bodyPr>
          <a:lstStyle/>
          <a:p>
            <a:r>
              <a:rPr lang="en-US" sz="2400" dirty="0"/>
              <a:t>Hector has entered the following names in the contact list of his new cellphone: Alicia, Brisa, Steve, Don, and Ellis.</a:t>
            </a:r>
          </a:p>
        </p:txBody>
      </p:sp>
      <p:sp>
        <p:nvSpPr>
          <p:cNvPr id="3" name="Text Placeholder 2"/>
          <p:cNvSpPr>
            <a:spLocks noGrp="1"/>
          </p:cNvSpPr>
          <p:nvPr>
            <p:ph type="body" idx="1"/>
          </p:nvPr>
        </p:nvSpPr>
        <p:spPr/>
        <p:txBody>
          <a:bodyPr/>
          <a:lstStyle/>
          <a:p>
            <a:r>
              <a:rPr lang="en-US" dirty="0"/>
              <a:t>B:  The name </a:t>
            </a:r>
            <a:r>
              <a:rPr lang="en-US" sz="2000" dirty="0">
                <a:effectLst>
                  <a:outerShdw blurRad="38100" dist="38100" dir="2700000" algn="tl">
                    <a:srgbClr val="000000">
                      <a:alpha val="43137"/>
                    </a:srgbClr>
                  </a:outerShdw>
                </a:effectLst>
              </a:rPr>
              <a:t>begins</a:t>
            </a:r>
            <a:r>
              <a:rPr lang="en-US" sz="2000" dirty="0"/>
              <a:t> </a:t>
            </a:r>
            <a:r>
              <a:rPr lang="en-US" dirty="0"/>
              <a:t>with a vowel.</a:t>
            </a:r>
          </a:p>
          <a:p>
            <a:r>
              <a:rPr lang="en-US" dirty="0"/>
              <a:t>E:  The name </a:t>
            </a:r>
            <a:r>
              <a:rPr lang="en-US" sz="2000" dirty="0">
                <a:effectLst>
                  <a:outerShdw blurRad="38100" dist="38100" dir="2700000" algn="tl">
                    <a:srgbClr val="000000">
                      <a:alpha val="43137"/>
                    </a:srgbClr>
                  </a:outerShdw>
                </a:effectLst>
              </a:rPr>
              <a:t>ends</a:t>
            </a:r>
            <a:r>
              <a:rPr lang="en-US" sz="2000" dirty="0"/>
              <a:t> </a:t>
            </a:r>
            <a:r>
              <a:rPr lang="en-US" dirty="0"/>
              <a:t>with a vowel.</a:t>
            </a:r>
          </a:p>
        </p:txBody>
      </p:sp>
      <p:sp>
        <p:nvSpPr>
          <p:cNvPr id="4" name="Content Placeholder 3"/>
          <p:cNvSpPr>
            <a:spLocks noGrp="1"/>
          </p:cNvSpPr>
          <p:nvPr>
            <p:ph sz="quarter" idx="13"/>
          </p:nvPr>
        </p:nvSpPr>
        <p:spPr/>
        <p:txBody>
          <a:bodyPr/>
          <a:lstStyle/>
          <a:p>
            <a:pPr marL="0" indent="0">
              <a:buNone/>
            </a:pPr>
            <a:r>
              <a:rPr lang="en-US" dirty="0"/>
              <a:t>4</a:t>
            </a:r>
            <a:r>
              <a:rPr lang="en-US" dirty="0" smtClean="0"/>
              <a:t>.  List the outcomes of B</a:t>
            </a:r>
            <a:r>
              <a:rPr lang="en-US" dirty="0" smtClean="0">
                <a:sym typeface="Symbol"/>
              </a:rPr>
              <a:t></a:t>
            </a:r>
            <a:r>
              <a:rPr lang="en-US" dirty="0" smtClean="0"/>
              <a:t>E.</a:t>
            </a:r>
          </a:p>
          <a:p>
            <a:endParaRPr lang="en-US" dirty="0"/>
          </a:p>
        </p:txBody>
      </p:sp>
      <p:sp>
        <p:nvSpPr>
          <p:cNvPr id="5" name="TextBox 4"/>
          <p:cNvSpPr txBox="1"/>
          <p:nvPr/>
        </p:nvSpPr>
        <p:spPr>
          <a:xfrm>
            <a:off x="2971800" y="2038350"/>
            <a:ext cx="4668266" cy="923330"/>
          </a:xfrm>
          <a:prstGeom prst="rect">
            <a:avLst/>
          </a:prstGeom>
          <a:noFill/>
        </p:spPr>
        <p:txBody>
          <a:bodyPr wrap="none" rtlCol="0">
            <a:spAutoFit/>
          </a:bodyPr>
          <a:lstStyle/>
          <a:p>
            <a:r>
              <a:rPr lang="en-US" sz="5400" b="1" dirty="0" smtClean="0">
                <a:solidFill>
                  <a:schemeClr val="accent1">
                    <a:lumMod val="75000"/>
                  </a:schemeClr>
                </a:solidFill>
              </a:rPr>
              <a:t>B</a:t>
            </a:r>
            <a:r>
              <a:rPr lang="en-US" sz="5400" b="1" dirty="0" smtClean="0">
                <a:solidFill>
                  <a:schemeClr val="accent1">
                    <a:lumMod val="75000"/>
                  </a:schemeClr>
                </a:solidFill>
                <a:sym typeface="Symbol"/>
              </a:rPr>
              <a:t>E</a:t>
            </a:r>
            <a:r>
              <a:rPr lang="en-US" sz="5400" b="1" dirty="0" smtClean="0">
                <a:solidFill>
                  <a:schemeClr val="accent1">
                    <a:lumMod val="75000"/>
                  </a:schemeClr>
                </a:solidFill>
              </a:rPr>
              <a:t> = {Alicia}</a:t>
            </a:r>
            <a:endParaRPr lang="en-US" sz="5400" b="1" dirty="0">
              <a:solidFill>
                <a:schemeClr val="accent1">
                  <a:lumMod val="75000"/>
                </a:schemeClr>
              </a:solidFill>
            </a:endParaRPr>
          </a:p>
        </p:txBody>
      </p:sp>
    </p:spTree>
    <p:extLst>
      <p:ext uri="{BB962C8B-B14F-4D97-AF65-F5344CB8AC3E}">
        <p14:creationId xmlns:p14="http://schemas.microsoft.com/office/powerpoint/2010/main" val="3757799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10"/>
            <a:ext cx="9144000" cy="1005840"/>
          </a:xfrm>
        </p:spPr>
        <p:txBody>
          <a:bodyPr>
            <a:noAutofit/>
          </a:bodyPr>
          <a:lstStyle/>
          <a:p>
            <a:r>
              <a:rPr lang="en-US" sz="2400" dirty="0"/>
              <a:t>Hector has entered the following names in the contact list of his new cellphone: Alicia, Brisa, Steve, Don, and Ellis.</a:t>
            </a:r>
          </a:p>
        </p:txBody>
      </p:sp>
      <p:sp>
        <p:nvSpPr>
          <p:cNvPr id="3" name="Text Placeholder 2"/>
          <p:cNvSpPr>
            <a:spLocks noGrp="1"/>
          </p:cNvSpPr>
          <p:nvPr>
            <p:ph type="body" idx="1"/>
          </p:nvPr>
        </p:nvSpPr>
        <p:spPr/>
        <p:txBody>
          <a:bodyPr/>
          <a:lstStyle/>
          <a:p>
            <a:r>
              <a:rPr lang="en-US" dirty="0"/>
              <a:t>B:  The name </a:t>
            </a:r>
            <a:r>
              <a:rPr lang="en-US" sz="2000" dirty="0">
                <a:effectLst>
                  <a:outerShdw blurRad="38100" dist="38100" dir="2700000" algn="tl">
                    <a:srgbClr val="000000">
                      <a:alpha val="43137"/>
                    </a:srgbClr>
                  </a:outerShdw>
                </a:effectLst>
              </a:rPr>
              <a:t>begins</a:t>
            </a:r>
            <a:r>
              <a:rPr lang="en-US" sz="2000" dirty="0"/>
              <a:t> </a:t>
            </a:r>
            <a:r>
              <a:rPr lang="en-US" dirty="0"/>
              <a:t>with a vowel.</a:t>
            </a:r>
          </a:p>
          <a:p>
            <a:r>
              <a:rPr lang="en-US" dirty="0"/>
              <a:t>E:  The name </a:t>
            </a:r>
            <a:r>
              <a:rPr lang="en-US" sz="2000" dirty="0">
                <a:effectLst>
                  <a:outerShdw blurRad="38100" dist="38100" dir="2700000" algn="tl">
                    <a:srgbClr val="000000">
                      <a:alpha val="43137"/>
                    </a:srgbClr>
                  </a:outerShdw>
                </a:effectLst>
              </a:rPr>
              <a:t>ends</a:t>
            </a:r>
            <a:r>
              <a:rPr lang="en-US" sz="2000" dirty="0"/>
              <a:t> </a:t>
            </a:r>
            <a:r>
              <a:rPr lang="en-US" dirty="0"/>
              <a:t>with a vowel.</a:t>
            </a:r>
          </a:p>
        </p:txBody>
      </p:sp>
      <p:sp>
        <p:nvSpPr>
          <p:cNvPr id="4" name="Content Placeholder 3"/>
          <p:cNvSpPr>
            <a:spLocks noGrp="1"/>
          </p:cNvSpPr>
          <p:nvPr>
            <p:ph sz="quarter" idx="13"/>
          </p:nvPr>
        </p:nvSpPr>
        <p:spPr>
          <a:xfrm>
            <a:off x="2362200" y="1428750"/>
            <a:ext cx="6400800" cy="838200"/>
          </a:xfrm>
        </p:spPr>
        <p:txBody>
          <a:bodyPr/>
          <a:lstStyle/>
          <a:p>
            <a:pPr marL="0" indent="0">
              <a:buNone/>
            </a:pPr>
            <a:r>
              <a:rPr lang="en-US" dirty="0" smtClean="0"/>
              <a:t>5.  List the outcomes of B</a:t>
            </a:r>
            <a:r>
              <a:rPr lang="en-US" dirty="0" smtClean="0">
                <a:sym typeface="Symbol"/>
              </a:rPr>
              <a:t></a:t>
            </a:r>
            <a:r>
              <a:rPr lang="en-US" dirty="0" smtClean="0"/>
              <a:t>E.</a:t>
            </a:r>
          </a:p>
          <a:p>
            <a:endParaRPr lang="en-US" dirty="0"/>
          </a:p>
        </p:txBody>
      </p:sp>
      <p:sp>
        <p:nvSpPr>
          <p:cNvPr id="5" name="TextBox 4"/>
          <p:cNvSpPr txBox="1"/>
          <p:nvPr/>
        </p:nvSpPr>
        <p:spPr>
          <a:xfrm>
            <a:off x="2387600" y="1885950"/>
            <a:ext cx="6781800" cy="1754326"/>
          </a:xfrm>
          <a:prstGeom prst="rect">
            <a:avLst/>
          </a:prstGeom>
          <a:noFill/>
        </p:spPr>
        <p:txBody>
          <a:bodyPr wrap="square" rtlCol="0">
            <a:spAutoFit/>
          </a:bodyPr>
          <a:lstStyle/>
          <a:p>
            <a:r>
              <a:rPr lang="en-US" sz="5400" b="1" dirty="0" smtClean="0">
                <a:solidFill>
                  <a:schemeClr val="accent1">
                    <a:lumMod val="75000"/>
                  </a:schemeClr>
                </a:solidFill>
              </a:rPr>
              <a:t>B</a:t>
            </a:r>
            <a:r>
              <a:rPr lang="en-US" sz="5400" b="1" dirty="0">
                <a:solidFill>
                  <a:schemeClr val="accent1">
                    <a:lumMod val="75000"/>
                  </a:schemeClr>
                </a:solidFill>
                <a:sym typeface="Symbol"/>
              </a:rPr>
              <a:t></a:t>
            </a:r>
            <a:r>
              <a:rPr lang="en-US" sz="5400" b="1" dirty="0" smtClean="0">
                <a:solidFill>
                  <a:schemeClr val="accent1">
                    <a:lumMod val="75000"/>
                  </a:schemeClr>
                </a:solidFill>
                <a:sym typeface="Symbol"/>
              </a:rPr>
              <a:t>E</a:t>
            </a:r>
            <a:r>
              <a:rPr lang="en-US" sz="5400" b="1" dirty="0" smtClean="0">
                <a:solidFill>
                  <a:schemeClr val="accent1">
                    <a:lumMod val="75000"/>
                  </a:schemeClr>
                </a:solidFill>
              </a:rPr>
              <a:t> = {Ellis, Alicia, Brisa, Steve}</a:t>
            </a:r>
            <a:endParaRPr lang="en-US" sz="5400" b="1" dirty="0">
              <a:solidFill>
                <a:schemeClr val="accent1">
                  <a:lumMod val="75000"/>
                </a:schemeClr>
              </a:solidFill>
            </a:endParaRPr>
          </a:p>
        </p:txBody>
      </p:sp>
    </p:spTree>
    <p:extLst>
      <p:ext uri="{BB962C8B-B14F-4D97-AF65-F5344CB8AC3E}">
        <p14:creationId xmlns:p14="http://schemas.microsoft.com/office/powerpoint/2010/main" val="1256419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10"/>
            <a:ext cx="9144000" cy="1005840"/>
          </a:xfrm>
        </p:spPr>
        <p:txBody>
          <a:bodyPr>
            <a:noAutofit/>
          </a:bodyPr>
          <a:lstStyle/>
          <a:p>
            <a:r>
              <a:rPr lang="en-US" sz="2400" dirty="0"/>
              <a:t>Hector has entered the following names in the contact list of his new cellphone: Alicia, Brisa, Steve, Don, and Ellis.</a:t>
            </a:r>
          </a:p>
        </p:txBody>
      </p:sp>
      <p:sp>
        <p:nvSpPr>
          <p:cNvPr id="3" name="Text Placeholder 2"/>
          <p:cNvSpPr>
            <a:spLocks noGrp="1"/>
          </p:cNvSpPr>
          <p:nvPr>
            <p:ph type="body" idx="1"/>
          </p:nvPr>
        </p:nvSpPr>
        <p:spPr/>
        <p:txBody>
          <a:bodyPr/>
          <a:lstStyle/>
          <a:p>
            <a:r>
              <a:rPr lang="en-US" dirty="0"/>
              <a:t>B:  The name </a:t>
            </a:r>
            <a:r>
              <a:rPr lang="en-US" sz="2000" dirty="0">
                <a:effectLst>
                  <a:outerShdw blurRad="38100" dist="38100" dir="2700000" algn="tl">
                    <a:srgbClr val="000000">
                      <a:alpha val="43137"/>
                    </a:srgbClr>
                  </a:outerShdw>
                </a:effectLst>
              </a:rPr>
              <a:t>begins</a:t>
            </a:r>
            <a:r>
              <a:rPr lang="en-US" sz="2000" dirty="0"/>
              <a:t> </a:t>
            </a:r>
            <a:r>
              <a:rPr lang="en-US" dirty="0"/>
              <a:t>with a vowel.</a:t>
            </a:r>
          </a:p>
          <a:p>
            <a:r>
              <a:rPr lang="en-US" dirty="0"/>
              <a:t>E:  The name </a:t>
            </a:r>
            <a:r>
              <a:rPr lang="en-US" sz="2000" dirty="0">
                <a:effectLst>
                  <a:outerShdw blurRad="38100" dist="38100" dir="2700000" algn="tl">
                    <a:srgbClr val="000000">
                      <a:alpha val="43137"/>
                    </a:srgbClr>
                  </a:outerShdw>
                </a:effectLst>
              </a:rPr>
              <a:t>ends</a:t>
            </a:r>
            <a:r>
              <a:rPr lang="en-US" sz="2000" dirty="0"/>
              <a:t> </a:t>
            </a:r>
            <a:r>
              <a:rPr lang="en-US" dirty="0"/>
              <a:t>with a vowel.</a:t>
            </a:r>
          </a:p>
        </p:txBody>
      </p:sp>
      <p:sp>
        <p:nvSpPr>
          <p:cNvPr id="4" name="Content Placeholder 3"/>
          <p:cNvSpPr>
            <a:spLocks noGrp="1"/>
          </p:cNvSpPr>
          <p:nvPr>
            <p:ph sz="quarter" idx="13"/>
          </p:nvPr>
        </p:nvSpPr>
        <p:spPr/>
        <p:txBody>
          <a:bodyPr/>
          <a:lstStyle/>
          <a:p>
            <a:pPr marL="0" indent="0">
              <a:buNone/>
            </a:pPr>
            <a:r>
              <a:rPr lang="en-US" dirty="0" smtClean="0"/>
              <a:t>6.  List the outcomes of B</a:t>
            </a:r>
            <a:r>
              <a:rPr lang="en-US" dirty="0" smtClean="0">
                <a:sym typeface="Symbol"/>
              </a:rPr>
              <a:t>’</a:t>
            </a:r>
            <a:r>
              <a:rPr lang="en-US" dirty="0" smtClean="0"/>
              <a:t>.</a:t>
            </a:r>
          </a:p>
          <a:p>
            <a:endParaRPr lang="en-US" dirty="0"/>
          </a:p>
        </p:txBody>
      </p:sp>
      <p:sp>
        <p:nvSpPr>
          <p:cNvPr id="5" name="TextBox 4"/>
          <p:cNvSpPr txBox="1"/>
          <p:nvPr/>
        </p:nvSpPr>
        <p:spPr>
          <a:xfrm>
            <a:off x="2362200" y="1962150"/>
            <a:ext cx="6781800" cy="1754326"/>
          </a:xfrm>
          <a:prstGeom prst="rect">
            <a:avLst/>
          </a:prstGeom>
          <a:noFill/>
        </p:spPr>
        <p:txBody>
          <a:bodyPr wrap="square" rtlCol="0">
            <a:spAutoFit/>
          </a:bodyPr>
          <a:lstStyle/>
          <a:p>
            <a:r>
              <a:rPr lang="en-US" sz="5400" b="1" dirty="0" smtClean="0">
                <a:solidFill>
                  <a:schemeClr val="accent1">
                    <a:lumMod val="75000"/>
                  </a:schemeClr>
                </a:solidFill>
              </a:rPr>
              <a:t>B</a:t>
            </a:r>
            <a:r>
              <a:rPr lang="en-US" sz="5400" b="1" dirty="0" smtClean="0">
                <a:solidFill>
                  <a:schemeClr val="accent1">
                    <a:lumMod val="75000"/>
                  </a:schemeClr>
                </a:solidFill>
                <a:sym typeface="Symbol"/>
              </a:rPr>
              <a:t>’</a:t>
            </a:r>
            <a:r>
              <a:rPr lang="en-US" sz="5400" b="1" dirty="0" smtClean="0">
                <a:solidFill>
                  <a:schemeClr val="accent1">
                    <a:lumMod val="75000"/>
                  </a:schemeClr>
                </a:solidFill>
              </a:rPr>
              <a:t>= {Brisa, Steve, Don}</a:t>
            </a:r>
            <a:endParaRPr lang="en-US" sz="5400" b="1" dirty="0">
              <a:solidFill>
                <a:schemeClr val="accent1">
                  <a:lumMod val="75000"/>
                </a:schemeClr>
              </a:solidFill>
            </a:endParaRPr>
          </a:p>
        </p:txBody>
      </p:sp>
    </p:spTree>
    <p:extLst>
      <p:ext uri="{BB962C8B-B14F-4D97-AF65-F5344CB8AC3E}">
        <p14:creationId xmlns:p14="http://schemas.microsoft.com/office/powerpoint/2010/main" val="4046640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110"/>
            <a:ext cx="9144000" cy="1005840"/>
          </a:xfrm>
        </p:spPr>
        <p:txBody>
          <a:bodyPr>
            <a:noAutofit/>
          </a:bodyPr>
          <a:lstStyle/>
          <a:p>
            <a:r>
              <a:rPr lang="en-US" sz="2400" dirty="0"/>
              <a:t>Hector has entered the following names in the contact list of his new cellphone: Alicia, Brisa, Steve, Don, and Ellis.</a:t>
            </a:r>
          </a:p>
        </p:txBody>
      </p:sp>
      <p:sp>
        <p:nvSpPr>
          <p:cNvPr id="3" name="Text Placeholder 2"/>
          <p:cNvSpPr>
            <a:spLocks noGrp="1"/>
          </p:cNvSpPr>
          <p:nvPr>
            <p:ph type="body" idx="1"/>
          </p:nvPr>
        </p:nvSpPr>
        <p:spPr/>
        <p:txBody>
          <a:bodyPr/>
          <a:lstStyle/>
          <a:p>
            <a:r>
              <a:rPr lang="en-US" dirty="0"/>
              <a:t>B:  The name </a:t>
            </a:r>
            <a:r>
              <a:rPr lang="en-US" sz="2000" dirty="0">
                <a:effectLst>
                  <a:outerShdw blurRad="38100" dist="38100" dir="2700000" algn="tl">
                    <a:srgbClr val="000000">
                      <a:alpha val="43137"/>
                    </a:srgbClr>
                  </a:outerShdw>
                </a:effectLst>
              </a:rPr>
              <a:t>begins</a:t>
            </a:r>
            <a:r>
              <a:rPr lang="en-US" sz="2000" dirty="0"/>
              <a:t> </a:t>
            </a:r>
            <a:r>
              <a:rPr lang="en-US" dirty="0"/>
              <a:t>with a vowel.</a:t>
            </a:r>
          </a:p>
          <a:p>
            <a:r>
              <a:rPr lang="en-US" dirty="0"/>
              <a:t>E:  The name </a:t>
            </a:r>
            <a:r>
              <a:rPr lang="en-US" sz="2000" dirty="0">
                <a:effectLst>
                  <a:outerShdw blurRad="38100" dist="38100" dir="2700000" algn="tl">
                    <a:srgbClr val="000000">
                      <a:alpha val="43137"/>
                    </a:srgbClr>
                  </a:outerShdw>
                </a:effectLst>
              </a:rPr>
              <a:t>ends</a:t>
            </a:r>
            <a:r>
              <a:rPr lang="en-US" sz="2000" dirty="0"/>
              <a:t> </a:t>
            </a:r>
            <a:r>
              <a:rPr lang="en-US" dirty="0"/>
              <a:t>with a vowel.</a:t>
            </a:r>
          </a:p>
        </p:txBody>
      </p:sp>
      <p:sp>
        <p:nvSpPr>
          <p:cNvPr id="4" name="Content Placeholder 3"/>
          <p:cNvSpPr>
            <a:spLocks noGrp="1"/>
          </p:cNvSpPr>
          <p:nvPr>
            <p:ph sz="quarter" idx="13"/>
          </p:nvPr>
        </p:nvSpPr>
        <p:spPr/>
        <p:txBody>
          <a:bodyPr/>
          <a:lstStyle/>
          <a:p>
            <a:pPr marL="0" indent="0">
              <a:buNone/>
            </a:pPr>
            <a:r>
              <a:rPr lang="en-US" dirty="0" smtClean="0"/>
              <a:t>7.  List the outcomes of (</a:t>
            </a:r>
            <a:r>
              <a:rPr lang="en-US" dirty="0"/>
              <a:t>B</a:t>
            </a:r>
            <a:r>
              <a:rPr lang="en-US" dirty="0">
                <a:sym typeface="Symbol"/>
              </a:rPr>
              <a:t></a:t>
            </a:r>
            <a:r>
              <a:rPr lang="en-US" dirty="0" smtClean="0"/>
              <a:t>E)</a:t>
            </a:r>
            <a:r>
              <a:rPr lang="en-US" dirty="0" smtClean="0">
                <a:sym typeface="Symbol"/>
              </a:rPr>
              <a:t>’</a:t>
            </a:r>
            <a:r>
              <a:rPr lang="en-US" dirty="0" smtClean="0"/>
              <a:t>.</a:t>
            </a:r>
          </a:p>
          <a:p>
            <a:endParaRPr lang="en-US" dirty="0"/>
          </a:p>
        </p:txBody>
      </p:sp>
      <p:sp>
        <p:nvSpPr>
          <p:cNvPr id="5" name="TextBox 4"/>
          <p:cNvSpPr txBox="1"/>
          <p:nvPr/>
        </p:nvSpPr>
        <p:spPr>
          <a:xfrm>
            <a:off x="2895600" y="2038350"/>
            <a:ext cx="5334000" cy="923330"/>
          </a:xfrm>
          <a:prstGeom prst="rect">
            <a:avLst/>
          </a:prstGeom>
          <a:noFill/>
        </p:spPr>
        <p:txBody>
          <a:bodyPr wrap="square" rtlCol="0">
            <a:spAutoFit/>
          </a:bodyPr>
          <a:lstStyle/>
          <a:p>
            <a:r>
              <a:rPr lang="en-US" sz="5400" b="1" dirty="0" smtClean="0">
                <a:solidFill>
                  <a:schemeClr val="accent1">
                    <a:lumMod val="75000"/>
                  </a:schemeClr>
                </a:solidFill>
              </a:rPr>
              <a:t>(B</a:t>
            </a:r>
            <a:r>
              <a:rPr lang="en-US" sz="5400" b="1" dirty="0">
                <a:solidFill>
                  <a:schemeClr val="accent1">
                    <a:lumMod val="75000"/>
                  </a:schemeClr>
                </a:solidFill>
                <a:sym typeface="Symbol"/>
              </a:rPr>
              <a:t></a:t>
            </a:r>
            <a:r>
              <a:rPr lang="en-US" sz="5400" b="1" dirty="0" smtClean="0">
                <a:solidFill>
                  <a:schemeClr val="accent1">
                    <a:lumMod val="75000"/>
                  </a:schemeClr>
                </a:solidFill>
                <a:sym typeface="Symbol"/>
              </a:rPr>
              <a:t>E)’</a:t>
            </a:r>
            <a:r>
              <a:rPr lang="en-US" sz="5400" b="1" dirty="0" smtClean="0">
                <a:solidFill>
                  <a:schemeClr val="accent1">
                    <a:lumMod val="75000"/>
                  </a:schemeClr>
                </a:solidFill>
              </a:rPr>
              <a:t> = {Don}</a:t>
            </a:r>
            <a:endParaRPr lang="en-US" sz="5400" b="1" dirty="0">
              <a:solidFill>
                <a:schemeClr val="accent1">
                  <a:lumMod val="75000"/>
                </a:schemeClr>
              </a:solidFill>
            </a:endParaRPr>
          </a:p>
        </p:txBody>
      </p:sp>
    </p:spTree>
    <p:extLst>
      <p:ext uri="{BB962C8B-B14F-4D97-AF65-F5344CB8AC3E}">
        <p14:creationId xmlns:p14="http://schemas.microsoft.com/office/powerpoint/2010/main" val="1406572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4400" dirty="0" smtClean="0">
                <a:solidFill>
                  <a:schemeClr val="tx1"/>
                </a:solidFill>
              </a:rPr>
              <a:t>Using Venn Diagrams</a:t>
            </a:r>
            <a:endParaRPr lang="en-US" sz="4400" dirty="0">
              <a:solidFill>
                <a:schemeClr val="tx1"/>
              </a:solidFill>
            </a:endParaRPr>
          </a:p>
        </p:txBody>
      </p:sp>
      <p:sp>
        <p:nvSpPr>
          <p:cNvPr id="5" name="Title 4"/>
          <p:cNvSpPr>
            <a:spLocks noGrp="1"/>
          </p:cNvSpPr>
          <p:nvPr>
            <p:ph type="title"/>
          </p:nvPr>
        </p:nvSpPr>
        <p:spPr/>
        <p:txBody>
          <a:bodyPr>
            <a:normAutofit fontScale="90000"/>
          </a:bodyPr>
          <a:lstStyle/>
          <a:p>
            <a:r>
              <a:rPr lang="en-US" dirty="0" smtClean="0"/>
              <a:t>Classwork Worksheet</a:t>
            </a:r>
            <a:endParaRPr lang="en-US" dirty="0"/>
          </a:p>
        </p:txBody>
      </p:sp>
    </p:spTree>
    <p:extLst>
      <p:ext uri="{BB962C8B-B14F-4D97-AF65-F5344CB8AC3E}">
        <p14:creationId xmlns:p14="http://schemas.microsoft.com/office/powerpoint/2010/main" val="405374482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302" y="285750"/>
            <a:ext cx="8875698" cy="4505325"/>
          </a:xfrm>
          <a:prstGeom prst="rect">
            <a:avLst/>
          </a:prstGeom>
        </p:spPr>
      </p:pic>
    </p:spTree>
    <p:extLst>
      <p:ext uri="{BB962C8B-B14F-4D97-AF65-F5344CB8AC3E}">
        <p14:creationId xmlns:p14="http://schemas.microsoft.com/office/powerpoint/2010/main" val="229060814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Test 3/2/17</a:t>
            </a:r>
            <a:endParaRPr lang="en-US" dirty="0"/>
          </a:p>
        </p:txBody>
      </p:sp>
      <p:sp>
        <p:nvSpPr>
          <p:cNvPr id="3" name="Title 2"/>
          <p:cNvSpPr>
            <a:spLocks noGrp="1"/>
          </p:cNvSpPr>
          <p:nvPr>
            <p:ph type="title"/>
          </p:nvPr>
        </p:nvSpPr>
        <p:spPr>
          <a:xfrm>
            <a:off x="2286000" y="2343150"/>
            <a:ext cx="6477000" cy="2038350"/>
          </a:xfrm>
        </p:spPr>
        <p:txBody>
          <a:bodyPr>
            <a:normAutofit fontScale="90000"/>
          </a:bodyPr>
          <a:lstStyle/>
          <a:p>
            <a:r>
              <a:rPr lang="en-US" dirty="0" smtClean="0"/>
              <a:t>Unit 3: Applications of probability</a:t>
            </a:r>
            <a:br>
              <a:rPr lang="en-US" dirty="0" smtClean="0"/>
            </a:br>
            <a:r>
              <a:rPr lang="en-US" sz="2400" dirty="0" smtClean="0"/>
              <a:t>LG 3-1: Conditional probability</a:t>
            </a:r>
            <a:br>
              <a:rPr lang="en-US" sz="2400" dirty="0" smtClean="0"/>
            </a:br>
            <a:r>
              <a:rPr lang="en-US" sz="2400" dirty="0" smtClean="0"/>
              <a:t>LG 3-2: compound probability</a:t>
            </a:r>
            <a:endParaRPr lang="en-US" dirty="0"/>
          </a:p>
        </p:txBody>
      </p:sp>
    </p:spTree>
    <p:extLst>
      <p:ext uri="{BB962C8B-B14F-4D97-AF65-F5344CB8AC3E}">
        <p14:creationId xmlns:p14="http://schemas.microsoft.com/office/powerpoint/2010/main" val="81817339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153400" cy="1005840"/>
          </a:xfrm>
        </p:spPr>
        <p:txBody>
          <a:bodyPr/>
          <a:lstStyle/>
          <a:p>
            <a:pPr eaLnBrk="1" hangingPunct="1"/>
            <a:r>
              <a:rPr lang="en-US" u="sng" dirty="0" smtClean="0"/>
              <a:t>Warm UP</a:t>
            </a:r>
          </a:p>
        </p:txBody>
      </p:sp>
      <p:sp>
        <p:nvSpPr>
          <p:cNvPr id="2" name="Content Placeholder 1"/>
          <p:cNvSpPr>
            <a:spLocks noGrp="1"/>
          </p:cNvSpPr>
          <p:nvPr>
            <p:ph sz="quarter" idx="13"/>
          </p:nvPr>
        </p:nvSpPr>
        <p:spPr>
          <a:xfrm>
            <a:off x="0" y="1051822"/>
            <a:ext cx="2895600" cy="3501127"/>
          </a:xfrm>
        </p:spPr>
        <p:txBody>
          <a:bodyPr>
            <a:normAutofit lnSpcReduction="10000"/>
          </a:bodyPr>
          <a:lstStyle/>
          <a:p>
            <a:pPr marL="0" indent="0" algn="ctr">
              <a:buNone/>
            </a:pPr>
            <a:r>
              <a:rPr lang="en-US" sz="2000" dirty="0"/>
              <a:t>This table shows the names of students in Mr. Leary’s class who do or do not own bicycles and skateboards. </a:t>
            </a:r>
            <a:r>
              <a:rPr lang="en-US" sz="2000" dirty="0" smtClean="0"/>
              <a:t>Let </a:t>
            </a:r>
            <a:r>
              <a:rPr lang="en-US" sz="2000" dirty="0"/>
              <a:t>set A be the names of students who own bicycles, and let set B be the names of students who own skateboards. </a:t>
            </a:r>
            <a:endParaRPr lang="en-US" sz="2000" dirty="0" smtClean="0"/>
          </a:p>
        </p:txBody>
      </p:sp>
      <p:sp>
        <p:nvSpPr>
          <p:cNvPr id="11267" name="Rectangle 3"/>
          <p:cNvSpPr>
            <a:spLocks noChangeArrowheads="1"/>
          </p:cNvSpPr>
          <p:nvPr/>
        </p:nvSpPr>
        <p:spPr bwMode="auto">
          <a:xfrm>
            <a:off x="-559594" y="1704968"/>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sz="1350">
                <a:solidFill>
                  <a:srgbClr val="000000"/>
                </a:solidFill>
                <a:latin typeface="Arial" charset="0"/>
              </a:rPr>
              <a:t/>
            </a:r>
            <a:br>
              <a:rPr lang="en-US" sz="1350">
                <a:solidFill>
                  <a:srgbClr val="000000"/>
                </a:solidFill>
                <a:latin typeface="Arial" charset="0"/>
              </a:rPr>
            </a:br>
            <a:r>
              <a:rPr lang="en-US" sz="1350">
                <a:solidFill>
                  <a:srgbClr val="000000"/>
                </a:solidFill>
                <a:latin typeface="Arial" charset="0"/>
              </a:rPr>
              <a:t/>
            </a:r>
            <a:br>
              <a:rPr lang="en-US" sz="1350">
                <a:solidFill>
                  <a:srgbClr val="000000"/>
                </a:solidFill>
                <a:latin typeface="Arial" charset="0"/>
              </a:rPr>
            </a:br>
            <a:endParaRPr lang="en-US" sz="1350">
              <a:solidFill>
                <a:srgbClr val="000000"/>
              </a:solidFill>
              <a:latin typeface="Arial" charset="0"/>
            </a:endParaRPr>
          </a:p>
        </p:txBody>
      </p:sp>
      <p:pic>
        <p:nvPicPr>
          <p:cNvPr id="3" name="Picture 2"/>
          <p:cNvPicPr>
            <a:picLocks noChangeAspect="1"/>
          </p:cNvPicPr>
          <p:nvPr/>
        </p:nvPicPr>
        <p:blipFill>
          <a:blip r:embed="rId2"/>
          <a:stretch>
            <a:fillRect/>
          </a:stretch>
        </p:blipFill>
        <p:spPr>
          <a:xfrm>
            <a:off x="2930769" y="342893"/>
            <a:ext cx="6153150" cy="2724150"/>
          </a:xfrm>
          <a:prstGeom prst="rect">
            <a:avLst/>
          </a:prstGeom>
        </p:spPr>
      </p:pic>
      <p:sp>
        <p:nvSpPr>
          <p:cNvPr id="4" name="Rectangle 3"/>
          <p:cNvSpPr/>
          <p:nvPr/>
        </p:nvSpPr>
        <p:spPr>
          <a:xfrm>
            <a:off x="3200400" y="2909977"/>
            <a:ext cx="6019800" cy="1754326"/>
          </a:xfrm>
          <a:prstGeom prst="rect">
            <a:avLst/>
          </a:prstGeom>
        </p:spPr>
        <p:txBody>
          <a:bodyPr wrap="square">
            <a:spAutoFit/>
          </a:bodyPr>
          <a:lstStyle/>
          <a:p>
            <a:pPr marL="457200" indent="-457200">
              <a:lnSpc>
                <a:spcPct val="200000"/>
              </a:lnSpc>
              <a:buAutoNum type="arabicParenR"/>
            </a:pPr>
            <a:r>
              <a:rPr lang="en-US" dirty="0"/>
              <a:t>Find A and B. What does the set represent? </a:t>
            </a:r>
          </a:p>
          <a:p>
            <a:pPr marL="457200" indent="-457200">
              <a:lnSpc>
                <a:spcPct val="200000"/>
              </a:lnSpc>
              <a:buAutoNum type="arabicParenR"/>
            </a:pPr>
            <a:r>
              <a:rPr lang="en-US" dirty="0"/>
              <a:t>Find A or B. What does the set represent?</a:t>
            </a:r>
          </a:p>
          <a:p>
            <a:pPr marL="457200" indent="-457200">
              <a:lnSpc>
                <a:spcPct val="200000"/>
              </a:lnSpc>
              <a:buAutoNum type="arabicParenR"/>
            </a:pPr>
            <a:r>
              <a:rPr lang="en-US" dirty="0"/>
              <a:t>Find (A or B)′. What does the set represent?</a:t>
            </a:r>
          </a:p>
        </p:txBody>
      </p:sp>
    </p:spTree>
    <p:extLst>
      <p:ext uri="{BB962C8B-B14F-4D97-AF65-F5344CB8AC3E}">
        <p14:creationId xmlns:p14="http://schemas.microsoft.com/office/powerpoint/2010/main" val="42660349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57350" y="571501"/>
            <a:ext cx="5829300" cy="2128838"/>
          </a:xfrm>
          <a:solidFill>
            <a:schemeClr val="bg1"/>
          </a:solidFill>
          <a:ln w="76200">
            <a:solidFill>
              <a:schemeClr val="tx1"/>
            </a:solidFill>
          </a:ln>
        </p:spPr>
        <p:txBody>
          <a:bodyPr/>
          <a:lstStyle/>
          <a:p>
            <a:r>
              <a:rPr lang="en-US" sz="4050" dirty="0"/>
              <a:t>Mutually Exclusive VS. Overlapping</a:t>
            </a:r>
          </a:p>
        </p:txBody>
      </p:sp>
    </p:spTree>
    <p:extLst>
      <p:ext uri="{BB962C8B-B14F-4D97-AF65-F5344CB8AC3E}">
        <p14:creationId xmlns:p14="http://schemas.microsoft.com/office/powerpoint/2010/main" val="38528121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14450" y="1557338"/>
            <a:ext cx="662582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3"/>
              </a:buBlip>
            </a:pPr>
            <a:r>
              <a:rPr lang="en-US" sz="3150" dirty="0">
                <a:solidFill>
                  <a:srgbClr val="000000"/>
                </a:solidFill>
                <a:latin typeface="Century Gothic" pitchFamily="34" charset="0"/>
              </a:rPr>
              <a:t>A </a:t>
            </a:r>
            <a:r>
              <a:rPr lang="en-US" sz="3150" b="1" i="1" dirty="0">
                <a:solidFill>
                  <a:srgbClr val="990000"/>
                </a:solidFill>
                <a:latin typeface="Century Gothic" pitchFamily="34" charset="0"/>
              </a:rPr>
              <a:t>compound event</a:t>
            </a:r>
            <a:r>
              <a:rPr lang="en-US" sz="3150" dirty="0">
                <a:solidFill>
                  <a:srgbClr val="000000"/>
                </a:solidFill>
                <a:latin typeface="Century Gothic" pitchFamily="34" charset="0"/>
              </a:rPr>
              <a:t> combines two or more events, using the word </a:t>
            </a:r>
            <a:r>
              <a:rPr lang="en-US" sz="3150" b="1" i="1" dirty="0">
                <a:solidFill>
                  <a:srgbClr val="000000"/>
                </a:solidFill>
                <a:latin typeface="Century Gothic" pitchFamily="34" charset="0"/>
              </a:rPr>
              <a:t>and</a:t>
            </a:r>
            <a:r>
              <a:rPr lang="en-US" sz="3150" dirty="0">
                <a:solidFill>
                  <a:srgbClr val="000000"/>
                </a:solidFill>
                <a:latin typeface="Century Gothic" pitchFamily="34" charset="0"/>
              </a:rPr>
              <a:t> or the word </a:t>
            </a:r>
            <a:r>
              <a:rPr lang="en-US" sz="3150" b="1" i="1" dirty="0">
                <a:solidFill>
                  <a:srgbClr val="000000"/>
                </a:solidFill>
                <a:latin typeface="Century Gothic" pitchFamily="34" charset="0"/>
              </a:rPr>
              <a:t>or</a:t>
            </a:r>
            <a:r>
              <a:rPr lang="en-US" sz="3150" dirty="0">
                <a:solidFill>
                  <a:srgbClr val="000000"/>
                </a:solidFill>
                <a:latin typeface="Century Gothic" pitchFamily="34" charset="0"/>
              </a:rPr>
              <a:t>.</a:t>
            </a:r>
          </a:p>
        </p:txBody>
      </p:sp>
      <p:sp>
        <p:nvSpPr>
          <p:cNvPr id="26627" name="Rectangle 3"/>
          <p:cNvSpPr>
            <a:spLocks noChangeArrowheads="1"/>
          </p:cNvSpPr>
          <p:nvPr/>
        </p:nvSpPr>
        <p:spPr bwMode="auto">
          <a:xfrm>
            <a:off x="1314450"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700" b="1" dirty="0">
                <a:solidFill>
                  <a:srgbClr val="000000"/>
                </a:solidFill>
                <a:latin typeface="Century Gothic" pitchFamily="34" charset="0"/>
              </a:rPr>
              <a:t>Compound Probability</a:t>
            </a:r>
          </a:p>
        </p:txBody>
      </p:sp>
      <p:sp>
        <p:nvSpPr>
          <p:cNvPr id="26628" name="Line 4"/>
          <p:cNvSpPr>
            <a:spLocks noChangeShapeType="1"/>
          </p:cNvSpPr>
          <p:nvPr/>
        </p:nvSpPr>
        <p:spPr bwMode="auto">
          <a:xfrm>
            <a:off x="1371600" y="8001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Tree>
    <p:extLst>
      <p:ext uri="{BB962C8B-B14F-4D97-AF65-F5344CB8AC3E}">
        <p14:creationId xmlns:p14="http://schemas.microsoft.com/office/powerpoint/2010/main" val="397615134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1276350"/>
            <a:ext cx="8763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3"/>
              </a:buBlip>
            </a:pPr>
            <a:r>
              <a:rPr lang="en-US" sz="2700" dirty="0">
                <a:solidFill>
                  <a:srgbClr val="000000"/>
                </a:solidFill>
                <a:latin typeface="Century Gothic" pitchFamily="34" charset="0"/>
              </a:rPr>
              <a:t>If two or more events cannot occur at the same time they are termed </a:t>
            </a:r>
            <a:r>
              <a:rPr lang="en-US" sz="2700" b="1" i="1" u="sng" dirty="0">
                <a:solidFill>
                  <a:srgbClr val="990000"/>
                </a:solidFill>
                <a:latin typeface="Century Gothic" pitchFamily="34" charset="0"/>
              </a:rPr>
              <a:t>mutually exclusive</a:t>
            </a:r>
            <a:r>
              <a:rPr lang="en-US" sz="2700" i="1" dirty="0">
                <a:solidFill>
                  <a:srgbClr val="000000"/>
                </a:solidFill>
                <a:latin typeface="Century Gothic" pitchFamily="34" charset="0"/>
              </a:rPr>
              <a:t>.</a:t>
            </a:r>
            <a:endParaRPr lang="en-US" sz="2700" dirty="0">
              <a:solidFill>
                <a:srgbClr val="000000"/>
              </a:solidFill>
              <a:latin typeface="Century Gothic" pitchFamily="34" charset="0"/>
            </a:endParaRPr>
          </a:p>
          <a:p>
            <a:pPr marL="557213" lvl="1" indent="-214313">
              <a:spcBef>
                <a:spcPct val="35000"/>
              </a:spcBef>
              <a:buBlip>
                <a:blip r:embed="rId3"/>
              </a:buBlip>
            </a:pPr>
            <a:r>
              <a:rPr lang="en-US" sz="2700" dirty="0">
                <a:solidFill>
                  <a:srgbClr val="000000"/>
                </a:solidFill>
                <a:latin typeface="Century Gothic" pitchFamily="34" charset="0"/>
              </a:rPr>
              <a:t>They have </a:t>
            </a:r>
            <a:r>
              <a:rPr lang="en-US" sz="2700" b="1" dirty="0">
                <a:solidFill>
                  <a:srgbClr val="000000"/>
                </a:solidFill>
                <a:latin typeface="Century Gothic" pitchFamily="34" charset="0"/>
              </a:rPr>
              <a:t>no</a:t>
            </a:r>
            <a:r>
              <a:rPr lang="en-US" sz="2700" dirty="0">
                <a:solidFill>
                  <a:srgbClr val="000000"/>
                </a:solidFill>
                <a:latin typeface="Century Gothic" pitchFamily="34" charset="0"/>
              </a:rPr>
              <a:t> common outcomes.</a:t>
            </a:r>
          </a:p>
          <a:p>
            <a:pPr marL="557213" lvl="1" indent="-214313">
              <a:spcBef>
                <a:spcPct val="35000"/>
              </a:spcBef>
            </a:pPr>
            <a:endParaRPr lang="en-US" sz="2700" dirty="0">
              <a:solidFill>
                <a:srgbClr val="000000"/>
              </a:solidFill>
              <a:latin typeface="Century Gothic" pitchFamily="34" charset="0"/>
            </a:endParaRPr>
          </a:p>
          <a:p>
            <a:pPr marL="257175" indent="-257175">
              <a:spcBef>
                <a:spcPct val="35000"/>
              </a:spcBef>
              <a:buBlip>
                <a:blip r:embed="rId3"/>
              </a:buBlip>
            </a:pPr>
            <a:r>
              <a:rPr lang="en-US" sz="2700" dirty="0">
                <a:solidFill>
                  <a:srgbClr val="000000"/>
                </a:solidFill>
                <a:latin typeface="Century Gothic" pitchFamily="34" charset="0"/>
              </a:rPr>
              <a:t> </a:t>
            </a:r>
            <a:r>
              <a:rPr lang="en-US" sz="2700" b="1" i="1" u="sng" dirty="0">
                <a:solidFill>
                  <a:srgbClr val="990000"/>
                </a:solidFill>
                <a:latin typeface="Century Gothic" pitchFamily="34" charset="0"/>
              </a:rPr>
              <a:t>Overlapping</a:t>
            </a:r>
            <a:r>
              <a:rPr lang="en-US" sz="2700" dirty="0">
                <a:solidFill>
                  <a:srgbClr val="000000"/>
                </a:solidFill>
                <a:latin typeface="Century Gothic" pitchFamily="34" charset="0"/>
              </a:rPr>
              <a:t> events have </a:t>
            </a:r>
            <a:r>
              <a:rPr lang="en-US" sz="2700" b="1" dirty="0">
                <a:solidFill>
                  <a:srgbClr val="000000"/>
                </a:solidFill>
                <a:latin typeface="Century Gothic" pitchFamily="34" charset="0"/>
              </a:rPr>
              <a:t>at least one common outcome.</a:t>
            </a:r>
          </a:p>
          <a:p>
            <a:pPr marL="257175" indent="-257175">
              <a:spcBef>
                <a:spcPct val="35000"/>
              </a:spcBef>
              <a:buBlip>
                <a:blip r:embed="rId3"/>
              </a:buBlip>
            </a:pPr>
            <a:r>
              <a:rPr lang="en-US" sz="2700" b="1" dirty="0">
                <a:solidFill>
                  <a:srgbClr val="000000"/>
                </a:solidFill>
                <a:latin typeface="Century Gothic" pitchFamily="34" charset="0"/>
              </a:rPr>
              <a:t>Also known as inclusive events.</a:t>
            </a:r>
          </a:p>
        </p:txBody>
      </p:sp>
      <p:sp>
        <p:nvSpPr>
          <p:cNvPr id="29699" name="Rectangle 3"/>
          <p:cNvSpPr>
            <a:spLocks noChangeArrowheads="1"/>
          </p:cNvSpPr>
          <p:nvPr/>
        </p:nvSpPr>
        <p:spPr bwMode="auto">
          <a:xfrm>
            <a:off x="1314450"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700" b="1">
                <a:solidFill>
                  <a:srgbClr val="000000"/>
                </a:solidFill>
                <a:latin typeface="Century Gothic" pitchFamily="34" charset="0"/>
              </a:rPr>
              <a:t>Mutually Exclusive vs. Overlapping</a:t>
            </a:r>
          </a:p>
        </p:txBody>
      </p:sp>
      <p:sp>
        <p:nvSpPr>
          <p:cNvPr id="29700" name="Line 4"/>
          <p:cNvSpPr>
            <a:spLocks noChangeShapeType="1"/>
          </p:cNvSpPr>
          <p:nvPr/>
        </p:nvSpPr>
        <p:spPr bwMode="auto">
          <a:xfrm>
            <a:off x="1371600" y="8001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Tree>
    <p:extLst>
      <p:ext uri="{BB962C8B-B14F-4D97-AF65-F5344CB8AC3E}">
        <p14:creationId xmlns:p14="http://schemas.microsoft.com/office/powerpoint/2010/main" val="221962444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34691" y="1428750"/>
            <a:ext cx="64722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spcBef>
                <a:spcPct val="35000"/>
              </a:spcBef>
            </a:pPr>
            <a:r>
              <a:rPr lang="en-US" sz="4050" dirty="0">
                <a:solidFill>
                  <a:srgbClr val="000000"/>
                </a:solidFill>
                <a:latin typeface="Century Gothic" pitchFamily="34" charset="0"/>
              </a:rPr>
              <a:t>P(A </a:t>
            </a:r>
            <a:r>
              <a:rPr lang="en-US" sz="4050" b="1" dirty="0">
                <a:solidFill>
                  <a:srgbClr val="CC0000"/>
                </a:solidFill>
                <a:latin typeface="Century Gothic" pitchFamily="34" charset="0"/>
              </a:rPr>
              <a:t>or </a:t>
            </a:r>
            <a:r>
              <a:rPr lang="en-US" sz="4050" dirty="0">
                <a:solidFill>
                  <a:srgbClr val="000000"/>
                </a:solidFill>
                <a:latin typeface="Century Gothic" pitchFamily="34" charset="0"/>
              </a:rPr>
              <a:t>B) = P(A) </a:t>
            </a:r>
            <a:r>
              <a:rPr lang="en-US" sz="4050" b="1" dirty="0">
                <a:solidFill>
                  <a:srgbClr val="CC0000"/>
                </a:solidFill>
                <a:latin typeface="Century Gothic" pitchFamily="34" charset="0"/>
              </a:rPr>
              <a:t>+</a:t>
            </a:r>
            <a:r>
              <a:rPr lang="en-US" sz="4050" dirty="0">
                <a:solidFill>
                  <a:srgbClr val="000000"/>
                </a:solidFill>
                <a:latin typeface="Century Gothic" pitchFamily="34" charset="0"/>
              </a:rPr>
              <a:t> P(B)</a:t>
            </a:r>
          </a:p>
          <a:p>
            <a:pPr marL="257175" indent="-257175">
              <a:spcBef>
                <a:spcPct val="35000"/>
              </a:spcBef>
              <a:buBlip>
                <a:blip r:embed="rId3"/>
              </a:buBlip>
            </a:pPr>
            <a:endParaRPr lang="en-US" sz="2100" dirty="0">
              <a:solidFill>
                <a:srgbClr val="000000"/>
              </a:solidFill>
              <a:latin typeface="Century Gothic" pitchFamily="34" charset="0"/>
            </a:endParaRPr>
          </a:p>
        </p:txBody>
      </p:sp>
      <p:sp>
        <p:nvSpPr>
          <p:cNvPr id="30723"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700" b="1" dirty="0">
                <a:solidFill>
                  <a:srgbClr val="000000"/>
                </a:solidFill>
                <a:latin typeface="Century Gothic" pitchFamily="34" charset="0"/>
              </a:rPr>
              <a:t>Mutually Exclusive Formula</a:t>
            </a:r>
          </a:p>
        </p:txBody>
      </p:sp>
      <p:sp>
        <p:nvSpPr>
          <p:cNvPr id="30724"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pic>
        <p:nvPicPr>
          <p:cNvPr id="30725" name="Picture 5" descr="1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1" y="2800351"/>
            <a:ext cx="3964781" cy="2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264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600200" y="342900"/>
            <a:ext cx="5886450" cy="1443038"/>
          </a:xfrm>
        </p:spPr>
        <p:txBody>
          <a:bodyPr>
            <a:normAutofit fontScale="90000"/>
          </a:bodyPr>
          <a:lstStyle/>
          <a:p>
            <a:pPr algn="ctr" eaLnBrk="1" hangingPunct="1"/>
            <a:r>
              <a:rPr lang="en-US" sz="9000" dirty="0">
                <a:solidFill>
                  <a:srgbClr val="0000FF"/>
                </a:solidFill>
              </a:rPr>
              <a:t>OR</a:t>
            </a:r>
          </a:p>
        </p:txBody>
      </p:sp>
      <p:sp>
        <p:nvSpPr>
          <p:cNvPr id="28675" name="Rectangle 4"/>
          <p:cNvSpPr>
            <a:spLocks noGrp="1" noChangeArrowheads="1"/>
          </p:cNvSpPr>
          <p:nvPr>
            <p:ph type="subTitle" idx="1"/>
          </p:nvPr>
        </p:nvSpPr>
        <p:spPr>
          <a:xfrm>
            <a:off x="1457325" y="1504950"/>
            <a:ext cx="6172200" cy="2743200"/>
          </a:xfrm>
        </p:spPr>
        <p:txBody>
          <a:bodyPr>
            <a:normAutofit lnSpcReduction="10000"/>
          </a:bodyPr>
          <a:lstStyle/>
          <a:p>
            <a:pPr algn="ctr" eaLnBrk="1" hangingPunct="1"/>
            <a:r>
              <a:rPr lang="en-US" sz="9000" dirty="0"/>
              <a:t>Means you </a:t>
            </a:r>
            <a:r>
              <a:rPr lang="en-US" sz="9000" dirty="0">
                <a:solidFill>
                  <a:srgbClr val="0000FF"/>
                </a:solidFill>
              </a:rPr>
              <a:t>ADD</a:t>
            </a:r>
          </a:p>
        </p:txBody>
      </p:sp>
    </p:spTree>
    <p:extLst>
      <p:ext uri="{BB962C8B-B14F-4D97-AF65-F5344CB8AC3E}">
        <p14:creationId xmlns:p14="http://schemas.microsoft.com/office/powerpoint/2010/main" val="78389097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1000" y="1240155"/>
            <a:ext cx="3429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r>
              <a:rPr lang="en-US" sz="2400" dirty="0">
                <a:solidFill>
                  <a:srgbClr val="000000"/>
                </a:solidFill>
                <a:latin typeface="Century Gothic" pitchFamily="34" charset="0"/>
              </a:rPr>
              <a:t>Find the probability that a girl’s favorite department store is </a:t>
            </a:r>
            <a:r>
              <a:rPr lang="en-US" sz="2400" b="1" dirty="0">
                <a:solidFill>
                  <a:srgbClr val="000000"/>
                </a:solidFill>
                <a:latin typeface="Century Gothic" pitchFamily="34" charset="0"/>
              </a:rPr>
              <a:t>Macy’s</a:t>
            </a:r>
            <a:r>
              <a:rPr lang="en-US" sz="2400" dirty="0">
                <a:solidFill>
                  <a:srgbClr val="000000"/>
                </a:solidFill>
                <a:latin typeface="Century Gothic" pitchFamily="34" charset="0"/>
              </a:rPr>
              <a:t> or </a:t>
            </a:r>
            <a:r>
              <a:rPr lang="en-US" sz="2400" b="1" dirty="0">
                <a:solidFill>
                  <a:srgbClr val="000000"/>
                </a:solidFill>
                <a:latin typeface="Century Gothic" pitchFamily="34" charset="0"/>
              </a:rPr>
              <a:t>Nordstrom</a:t>
            </a:r>
            <a:r>
              <a:rPr lang="en-US" sz="2400" dirty="0">
                <a:solidFill>
                  <a:srgbClr val="000000"/>
                </a:solidFill>
                <a:latin typeface="Century Gothic" pitchFamily="34" charset="0"/>
              </a:rPr>
              <a:t>.</a:t>
            </a:r>
          </a:p>
          <a:p>
            <a:pPr marL="257175" indent="-257175">
              <a:spcBef>
                <a:spcPct val="35000"/>
              </a:spcBef>
              <a:buBlip>
                <a:blip r:embed="rId4"/>
              </a:buBlip>
            </a:pPr>
            <a:r>
              <a:rPr lang="en-US" sz="2400" dirty="0">
                <a:solidFill>
                  <a:srgbClr val="000000"/>
                </a:solidFill>
                <a:latin typeface="Century Gothic" pitchFamily="34" charset="0"/>
              </a:rPr>
              <a:t>Find the probability that a girl’s favorite store is </a:t>
            </a:r>
            <a:r>
              <a:rPr lang="en-US" sz="2400" b="1" dirty="0">
                <a:solidFill>
                  <a:srgbClr val="000000"/>
                </a:solidFill>
                <a:latin typeface="Century Gothic" pitchFamily="34" charset="0"/>
              </a:rPr>
              <a:t>not</a:t>
            </a:r>
            <a:r>
              <a:rPr lang="en-US" sz="2400" dirty="0">
                <a:solidFill>
                  <a:srgbClr val="000000"/>
                </a:solidFill>
                <a:latin typeface="Century Gothic" pitchFamily="34" charset="0"/>
              </a:rPr>
              <a:t> JC Penny’s.</a:t>
            </a:r>
          </a:p>
        </p:txBody>
      </p:sp>
      <p:sp>
        <p:nvSpPr>
          <p:cNvPr id="31747"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Century Gothic" pitchFamily="34" charset="0"/>
              </a:rPr>
              <a:t>Example 1:</a:t>
            </a:r>
          </a:p>
        </p:txBody>
      </p:sp>
      <p:sp>
        <p:nvSpPr>
          <p:cNvPr id="31748"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aphicFrame>
        <p:nvGraphicFramePr>
          <p:cNvPr id="2123815" name="Group 39"/>
          <p:cNvGraphicFramePr>
            <a:graphicFrameLocks noGrp="1"/>
          </p:cNvGraphicFramePr>
          <p:nvPr>
            <p:extLst/>
          </p:nvPr>
        </p:nvGraphicFramePr>
        <p:xfrm>
          <a:off x="4972050" y="1941904"/>
          <a:ext cx="2857500" cy="1944298"/>
        </p:xfrm>
        <a:graphic>
          <a:graphicData uri="http://schemas.openxmlformats.org/drawingml/2006/table">
            <a:tbl>
              <a:tblPr/>
              <a:tblGrid>
                <a:gridCol w="2194152"/>
                <a:gridCol w="663348"/>
              </a:tblGrid>
              <a:tr h="3886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entury Gothic" pitchFamily="34" charset="0"/>
                        </a:rPr>
                        <a:t>Macy’s</a:t>
                      </a: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entury Gothic" pitchFamily="34" charset="0"/>
                        </a:rPr>
                        <a:t>0.25</a:t>
                      </a: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entury Gothic" pitchFamily="34" charset="0"/>
                        </a:rPr>
                        <a:t>Saks</a:t>
                      </a: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0.20</a:t>
                      </a: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6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Nordstrom</a:t>
                      </a: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0.20</a:t>
                      </a: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entury Gothic" pitchFamily="34" charset="0"/>
                        </a:rPr>
                        <a:t>JC Penny’s</a:t>
                      </a: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0.10</a:t>
                      </a: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6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Bloomingdale’s</a:t>
                      </a:r>
                    </a:p>
                  </a:txBody>
                  <a:tcPr marL="68580" marR="68580" marT="34282" marB="342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entury Gothic" pitchFamily="34" charset="0"/>
                        </a:rPr>
                        <a:t>0.25</a:t>
                      </a:r>
                    </a:p>
                  </a:txBody>
                  <a:tcPr marL="68580" marR="68580" marT="34282" marB="342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362568930"/>
              </p:ext>
            </p:extLst>
          </p:nvPr>
        </p:nvGraphicFramePr>
        <p:xfrm>
          <a:off x="4788353" y="1306440"/>
          <a:ext cx="1726747" cy="514350"/>
        </p:xfrm>
        <a:graphic>
          <a:graphicData uri="http://schemas.openxmlformats.org/presentationml/2006/ole">
            <mc:AlternateContent xmlns:mc="http://schemas.openxmlformats.org/markup-compatibility/2006">
              <mc:Choice xmlns:v="urn:schemas-microsoft-com:vml" Requires="v">
                <p:oleObj spid="_x0000_s3138" name="Equation" r:id="rId5" imgW="596880" imgH="177480" progId="Equation.DSMT4">
                  <p:embed/>
                </p:oleObj>
              </mc:Choice>
              <mc:Fallback>
                <p:oleObj name="Equation" r:id="rId5" imgW="596880" imgH="177480" progId="Equation.DSMT4">
                  <p:embed/>
                  <p:pic>
                    <p:nvPicPr>
                      <p:cNvPr id="0" name=""/>
                      <p:cNvPicPr/>
                      <p:nvPr/>
                    </p:nvPicPr>
                    <p:blipFill>
                      <a:blip r:embed="rId6"/>
                      <a:stretch>
                        <a:fillRect/>
                      </a:stretch>
                    </p:blipFill>
                    <p:spPr>
                      <a:xfrm>
                        <a:off x="4788353" y="1306440"/>
                        <a:ext cx="1726747" cy="5143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35062015"/>
              </p:ext>
            </p:extLst>
          </p:nvPr>
        </p:nvGraphicFramePr>
        <p:xfrm>
          <a:off x="6508066" y="1245114"/>
          <a:ext cx="1065609" cy="514350"/>
        </p:xfrm>
        <a:graphic>
          <a:graphicData uri="http://schemas.openxmlformats.org/presentationml/2006/ole">
            <mc:AlternateContent xmlns:mc="http://schemas.openxmlformats.org/markup-compatibility/2006">
              <mc:Choice xmlns:v="urn:schemas-microsoft-com:vml" Requires="v">
                <p:oleObj spid="_x0000_s3139" name="Equation" r:id="rId7" imgW="368280" imgH="177480" progId="Equation.DSMT4">
                  <p:embed/>
                </p:oleObj>
              </mc:Choice>
              <mc:Fallback>
                <p:oleObj name="Equation" r:id="rId7" imgW="368280" imgH="177480" progId="Equation.DSMT4">
                  <p:embed/>
                  <p:pic>
                    <p:nvPicPr>
                      <p:cNvPr id="0" name=""/>
                      <p:cNvPicPr>
                        <a:picLocks noChangeAspect="1" noChangeArrowheads="1"/>
                      </p:cNvPicPr>
                      <p:nvPr/>
                    </p:nvPicPr>
                    <p:blipFill>
                      <a:blip r:embed="rId8"/>
                      <a:srcRect/>
                      <a:stretch>
                        <a:fillRect/>
                      </a:stretch>
                    </p:blipFill>
                    <p:spPr bwMode="auto">
                      <a:xfrm>
                        <a:off x="6508066" y="1245114"/>
                        <a:ext cx="106560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1125822"/>
              </p:ext>
            </p:extLst>
          </p:nvPr>
        </p:nvGraphicFramePr>
        <p:xfrm>
          <a:off x="3733800" y="4129649"/>
          <a:ext cx="3709988" cy="514350"/>
        </p:xfrm>
        <a:graphic>
          <a:graphicData uri="http://schemas.openxmlformats.org/presentationml/2006/ole">
            <mc:AlternateContent xmlns:mc="http://schemas.openxmlformats.org/markup-compatibility/2006">
              <mc:Choice xmlns:v="urn:schemas-microsoft-com:vml" Requires="v">
                <p:oleObj spid="_x0000_s3140" name="Equation" r:id="rId9" imgW="1282680" imgH="177480" progId="Equation.DSMT4">
                  <p:embed/>
                </p:oleObj>
              </mc:Choice>
              <mc:Fallback>
                <p:oleObj name="Equation" r:id="rId9" imgW="1282680" imgH="177480" progId="Equation.DSMT4">
                  <p:embed/>
                  <p:pic>
                    <p:nvPicPr>
                      <p:cNvPr id="0" name=""/>
                      <p:cNvPicPr>
                        <a:picLocks noChangeAspect="1" noChangeArrowheads="1"/>
                      </p:cNvPicPr>
                      <p:nvPr/>
                    </p:nvPicPr>
                    <p:blipFill>
                      <a:blip r:embed="rId10"/>
                      <a:srcRect/>
                      <a:stretch>
                        <a:fillRect/>
                      </a:stretch>
                    </p:blipFill>
                    <p:spPr bwMode="auto">
                      <a:xfrm>
                        <a:off x="3733800" y="4129649"/>
                        <a:ext cx="37099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65216532"/>
              </p:ext>
            </p:extLst>
          </p:nvPr>
        </p:nvGraphicFramePr>
        <p:xfrm>
          <a:off x="7430691" y="4129649"/>
          <a:ext cx="1102519" cy="514350"/>
        </p:xfrm>
        <a:graphic>
          <a:graphicData uri="http://schemas.openxmlformats.org/presentationml/2006/ole">
            <mc:AlternateContent xmlns:mc="http://schemas.openxmlformats.org/markup-compatibility/2006">
              <mc:Choice xmlns:v="urn:schemas-microsoft-com:vml" Requires="v">
                <p:oleObj spid="_x0000_s3141" name="Equation" r:id="rId11" imgW="380880" imgH="177480" progId="Equation.DSMT4">
                  <p:embed/>
                </p:oleObj>
              </mc:Choice>
              <mc:Fallback>
                <p:oleObj name="Equation" r:id="rId11" imgW="380880" imgH="177480" progId="Equation.DSMT4">
                  <p:embed/>
                  <p:pic>
                    <p:nvPicPr>
                      <p:cNvPr id="0" name=""/>
                      <p:cNvPicPr>
                        <a:picLocks noChangeAspect="1" noChangeArrowheads="1"/>
                      </p:cNvPicPr>
                      <p:nvPr/>
                    </p:nvPicPr>
                    <p:blipFill>
                      <a:blip r:embed="rId12"/>
                      <a:srcRect/>
                      <a:stretch>
                        <a:fillRect/>
                      </a:stretch>
                    </p:blipFill>
                    <p:spPr bwMode="auto">
                      <a:xfrm>
                        <a:off x="7430691" y="4129649"/>
                        <a:ext cx="110251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3868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2860"/>
            <a:ext cx="5829300" cy="857250"/>
          </a:xfrm>
        </p:spPr>
        <p:txBody>
          <a:bodyPr/>
          <a:lstStyle/>
          <a:p>
            <a:r>
              <a:rPr lang="en-US" dirty="0" smtClean="0"/>
              <a:t>Sum of Rolling 2 Dice</a:t>
            </a:r>
            <a:endParaRPr lang="en-US" dirty="0"/>
          </a:p>
        </p:txBody>
      </p:sp>
      <p:graphicFrame>
        <p:nvGraphicFramePr>
          <p:cNvPr id="2152450" name="Group 2"/>
          <p:cNvGraphicFramePr>
            <a:graphicFrameLocks noGrp="1"/>
          </p:cNvGraphicFramePr>
          <p:nvPr>
            <p:ph idx="4294967295"/>
            <p:extLst/>
          </p:nvPr>
        </p:nvGraphicFramePr>
        <p:xfrm>
          <a:off x="1771650" y="822244"/>
          <a:ext cx="5257801" cy="4149807"/>
        </p:xfrm>
        <a:graphic>
          <a:graphicData uri="http://schemas.openxmlformats.org/drawingml/2006/table">
            <a:tbl>
              <a:tblPr/>
              <a:tblGrid>
                <a:gridCol w="379846"/>
                <a:gridCol w="759691"/>
                <a:gridCol w="813955"/>
                <a:gridCol w="759691"/>
                <a:gridCol w="772968"/>
                <a:gridCol w="854941"/>
                <a:gridCol w="916709"/>
              </a:tblGrid>
              <a:tr h="3886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Century Gothic"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2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000099"/>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4</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5</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11</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chemeClr val="tx1"/>
                          </a:solidFill>
                          <a:effectLst/>
                          <a:latin typeface="Century Gothic" pitchFamily="34" charset="0"/>
                        </a:rPr>
                        <a:t>6</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99"/>
                          </a:solidFill>
                          <a:effectLst/>
                          <a:latin typeface="Century Gothic" pitchFamily="34" charset="0"/>
                        </a:rPr>
                        <a:t>11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000099"/>
                          </a:solidFill>
                          <a:effectLst/>
                          <a:latin typeface="Century Gothic" pitchFamily="34" charset="0"/>
                        </a:rPr>
                        <a:t>12</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8106378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334691" y="985837"/>
            <a:ext cx="5809059"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r>
              <a:rPr lang="en-US" sz="3000" dirty="0">
                <a:solidFill>
                  <a:srgbClr val="000000"/>
                </a:solidFill>
                <a:latin typeface="Century Gothic" pitchFamily="34" charset="0"/>
              </a:rPr>
              <a:t>When rolling two dice find</a:t>
            </a:r>
          </a:p>
          <a:p>
            <a:pPr marL="257175" indent="-257175">
              <a:spcBef>
                <a:spcPct val="35000"/>
              </a:spcBef>
              <a:buBlip>
                <a:blip r:embed="rId4"/>
              </a:buBlip>
            </a:pPr>
            <a:endParaRPr lang="en-US" sz="3000" dirty="0">
              <a:solidFill>
                <a:srgbClr val="000000"/>
              </a:solidFill>
              <a:latin typeface="Century Gothic" pitchFamily="34" charset="0"/>
            </a:endParaRPr>
          </a:p>
          <a:p>
            <a:pPr>
              <a:spcBef>
                <a:spcPct val="35000"/>
              </a:spcBef>
            </a:pPr>
            <a:r>
              <a:rPr lang="en-US" sz="3000" b="1" dirty="0">
                <a:solidFill>
                  <a:srgbClr val="000000"/>
                </a:solidFill>
                <a:latin typeface="Century Gothic" pitchFamily="34" charset="0"/>
              </a:rPr>
              <a:t>P(sum 4 or sum 5)</a:t>
            </a:r>
          </a:p>
        </p:txBody>
      </p:sp>
      <p:sp>
        <p:nvSpPr>
          <p:cNvPr id="33795"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Century Gothic" pitchFamily="34" charset="0"/>
              </a:rPr>
              <a:t>Example 2:</a:t>
            </a:r>
          </a:p>
        </p:txBody>
      </p:sp>
      <p:sp>
        <p:nvSpPr>
          <p:cNvPr id="33796"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aphicFrame>
        <p:nvGraphicFramePr>
          <p:cNvPr id="7" name="Group 2"/>
          <p:cNvGraphicFramePr>
            <a:graphicFrameLocks/>
          </p:cNvGraphicFramePr>
          <p:nvPr>
            <p:extLst/>
          </p:nvPr>
        </p:nvGraphicFramePr>
        <p:xfrm>
          <a:off x="4800600" y="2114550"/>
          <a:ext cx="2971801" cy="2627928"/>
        </p:xfrm>
        <a:graphic>
          <a:graphicData uri="http://schemas.openxmlformats.org/drawingml/2006/table">
            <a:tbl>
              <a:tblPr/>
              <a:tblGrid>
                <a:gridCol w="214696"/>
                <a:gridCol w="429391"/>
                <a:gridCol w="460061"/>
                <a:gridCol w="429391"/>
                <a:gridCol w="436895"/>
                <a:gridCol w="483227"/>
                <a:gridCol w="518140"/>
              </a:tblGrid>
              <a:tr h="297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Century Gothic"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8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4</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5</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11</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6</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11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12</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 name="Object 1"/>
          <p:cNvGraphicFramePr>
            <a:graphicFrameLocks noChangeAspect="1"/>
          </p:cNvGraphicFramePr>
          <p:nvPr>
            <p:extLst/>
          </p:nvPr>
        </p:nvGraphicFramePr>
        <p:xfrm>
          <a:off x="1459111" y="2768203"/>
          <a:ext cx="1653779" cy="1175147"/>
        </p:xfrm>
        <a:graphic>
          <a:graphicData uri="http://schemas.openxmlformats.org/presentationml/2006/ole">
            <mc:AlternateContent xmlns:mc="http://schemas.openxmlformats.org/markup-compatibility/2006">
              <mc:Choice xmlns:v="urn:schemas-microsoft-com:vml" Requires="v">
                <p:oleObj spid="_x0000_s4130" name="Equation" r:id="rId5" imgW="571320" imgH="406080" progId="Equation.DSMT4">
                  <p:embed/>
                </p:oleObj>
              </mc:Choice>
              <mc:Fallback>
                <p:oleObj name="Equation" r:id="rId5" imgW="571320" imgH="406080" progId="Equation.DSMT4">
                  <p:embed/>
                  <p:pic>
                    <p:nvPicPr>
                      <p:cNvPr id="0" name=""/>
                      <p:cNvPicPr>
                        <a:picLocks noChangeAspect="1" noChangeArrowheads="1"/>
                      </p:cNvPicPr>
                      <p:nvPr/>
                    </p:nvPicPr>
                    <p:blipFill>
                      <a:blip r:embed="rId6"/>
                      <a:srcRect/>
                      <a:stretch>
                        <a:fillRect/>
                      </a:stretch>
                    </p:blipFill>
                    <p:spPr bwMode="auto">
                      <a:xfrm>
                        <a:off x="1459111" y="2768203"/>
                        <a:ext cx="1653779" cy="117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nvPr>
        </p:nvGraphicFramePr>
        <p:xfrm>
          <a:off x="3173016" y="2678907"/>
          <a:ext cx="1199744" cy="1321593"/>
        </p:xfrm>
        <a:graphic>
          <a:graphicData uri="http://schemas.openxmlformats.org/presentationml/2006/ole">
            <mc:AlternateContent xmlns:mc="http://schemas.openxmlformats.org/markup-compatibility/2006">
              <mc:Choice xmlns:v="urn:schemas-microsoft-com:vml" Requires="v">
                <p:oleObj spid="_x0000_s4131" name="Equation" r:id="rId7" imgW="368280" imgH="406080" progId="Equation.DSMT4">
                  <p:embed/>
                </p:oleObj>
              </mc:Choice>
              <mc:Fallback>
                <p:oleObj name="Equation" r:id="rId7" imgW="368280" imgH="406080" progId="Equation.DSMT4">
                  <p:embed/>
                  <p:pic>
                    <p:nvPicPr>
                      <p:cNvPr id="0" name=""/>
                      <p:cNvPicPr>
                        <a:picLocks noChangeAspect="1" noChangeArrowheads="1"/>
                      </p:cNvPicPr>
                      <p:nvPr/>
                    </p:nvPicPr>
                    <p:blipFill>
                      <a:blip r:embed="rId8"/>
                      <a:srcRect/>
                      <a:stretch>
                        <a:fillRect/>
                      </a:stretch>
                    </p:blipFill>
                    <p:spPr bwMode="auto">
                      <a:xfrm>
                        <a:off x="3173016" y="2678907"/>
                        <a:ext cx="1199744" cy="13215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15577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4+sui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971550"/>
            <a:ext cx="3810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28750" y="114300"/>
            <a:ext cx="6400800" cy="857250"/>
          </a:xfrm>
        </p:spPr>
        <p:txBody>
          <a:bodyPr/>
          <a:lstStyle/>
          <a:p>
            <a:r>
              <a:rPr lang="en-US" u="sng" dirty="0" smtClean="0"/>
              <a:t>Deck of Cards</a:t>
            </a:r>
            <a:endParaRPr lang="en-US" u="sng" dirty="0"/>
          </a:p>
        </p:txBody>
      </p:sp>
      <p:sp>
        <p:nvSpPr>
          <p:cNvPr id="3" name="Content Placeholder 2"/>
          <p:cNvSpPr>
            <a:spLocks noGrp="1"/>
          </p:cNvSpPr>
          <p:nvPr>
            <p:ph idx="1"/>
          </p:nvPr>
        </p:nvSpPr>
        <p:spPr>
          <a:xfrm>
            <a:off x="5143500" y="971550"/>
            <a:ext cx="2743200" cy="4000500"/>
          </a:xfrm>
          <a:ln w="19050">
            <a:solidFill>
              <a:srgbClr val="FF33CC"/>
            </a:solidFill>
          </a:ln>
        </p:spPr>
        <p:txBody>
          <a:bodyPr>
            <a:normAutofit fontScale="85000" lnSpcReduction="10000"/>
          </a:bodyPr>
          <a:lstStyle/>
          <a:p>
            <a:pPr>
              <a:lnSpc>
                <a:spcPct val="150000"/>
              </a:lnSpc>
            </a:pPr>
            <a:r>
              <a:rPr lang="en-US" dirty="0" smtClean="0"/>
              <a:t>52 total cards</a:t>
            </a:r>
          </a:p>
          <a:p>
            <a:pPr>
              <a:lnSpc>
                <a:spcPct val="150000"/>
              </a:lnSpc>
            </a:pPr>
            <a:r>
              <a:rPr lang="en-US" dirty="0" smtClean="0"/>
              <a:t>4 Suits</a:t>
            </a:r>
          </a:p>
          <a:p>
            <a:pPr>
              <a:lnSpc>
                <a:spcPct val="150000"/>
              </a:lnSpc>
            </a:pPr>
            <a:r>
              <a:rPr lang="en-US" dirty="0" smtClean="0"/>
              <a:t>13 cards in each suit</a:t>
            </a:r>
          </a:p>
          <a:p>
            <a:pPr>
              <a:lnSpc>
                <a:spcPct val="150000"/>
              </a:lnSpc>
            </a:pPr>
            <a:r>
              <a:rPr lang="en-US" dirty="0" smtClean="0"/>
              <a:t>3 Face cards in each suit</a:t>
            </a:r>
            <a:endParaRPr lang="en-US" dirty="0"/>
          </a:p>
        </p:txBody>
      </p:sp>
    </p:spTree>
    <p:extLst>
      <p:ext uri="{BB962C8B-B14F-4D97-AF65-F5344CB8AC3E}">
        <p14:creationId xmlns:p14="http://schemas.microsoft.com/office/powerpoint/2010/main" val="3366141156"/>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unit you will: </a:t>
            </a:r>
            <a:endParaRPr lang="en-US" dirty="0"/>
          </a:p>
        </p:txBody>
      </p:sp>
      <p:sp>
        <p:nvSpPr>
          <p:cNvPr id="3" name="Content Placeholder 2"/>
          <p:cNvSpPr>
            <a:spLocks noGrp="1"/>
          </p:cNvSpPr>
          <p:nvPr>
            <p:ph sz="quarter" idx="13"/>
          </p:nvPr>
        </p:nvSpPr>
        <p:spPr/>
        <p:txBody>
          <a:bodyPr>
            <a:normAutofit fontScale="77500" lnSpcReduction="20000"/>
          </a:bodyPr>
          <a:lstStyle/>
          <a:p>
            <a:pPr lvl="0"/>
            <a:r>
              <a:rPr lang="en-US" dirty="0" smtClean="0"/>
              <a:t>take your previously </a:t>
            </a:r>
            <a:r>
              <a:rPr lang="en-US" dirty="0"/>
              <a:t>acquired knowledge of probability for simple and compound events and expand that to include conditional probabilities (events that depend upon and interact with other events) and independence. </a:t>
            </a:r>
          </a:p>
          <a:p>
            <a:pPr lvl="0"/>
            <a:r>
              <a:rPr lang="en-US" dirty="0"/>
              <a:t>be exposed to elementary set theory and notation (sets, subsets, intersection and unions).</a:t>
            </a:r>
          </a:p>
          <a:p>
            <a:r>
              <a:rPr lang="en-US" dirty="0"/>
              <a:t>use </a:t>
            </a:r>
            <a:r>
              <a:rPr lang="en-US" dirty="0" smtClean="0"/>
              <a:t>your knowledge </a:t>
            </a:r>
            <a:r>
              <a:rPr lang="en-US" dirty="0"/>
              <a:t>of conditional probability and independence to make determinations on whether or not certain variables are independent</a:t>
            </a:r>
          </a:p>
        </p:txBody>
      </p:sp>
    </p:spTree>
    <p:extLst>
      <p:ext uri="{BB962C8B-B14F-4D97-AF65-F5344CB8AC3E}">
        <p14:creationId xmlns:p14="http://schemas.microsoft.com/office/powerpoint/2010/main" val="76326026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429" y="2568179"/>
            <a:ext cx="7144" cy="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429" y="2568179"/>
            <a:ext cx="7144" cy="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spade+sui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
            <a:ext cx="2743200" cy="246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diamond+sui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0"/>
            <a:ext cx="2686050" cy="24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429" y="2568179"/>
            <a:ext cx="7144" cy="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club+sui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7300" y="2817019"/>
            <a:ext cx="2514600" cy="232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heartsui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2800350"/>
            <a:ext cx="25717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098912"/>
      </p:ext>
    </p:extLst>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334691" y="985837"/>
            <a:ext cx="647223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r>
              <a:rPr lang="en-US" sz="3300" dirty="0">
                <a:solidFill>
                  <a:srgbClr val="000000"/>
                </a:solidFill>
                <a:latin typeface="Century Gothic" pitchFamily="34" charset="0"/>
              </a:rPr>
              <a:t>In a deck of cards, find  </a:t>
            </a:r>
          </a:p>
          <a:p>
            <a:pPr>
              <a:spcBef>
                <a:spcPct val="35000"/>
              </a:spcBef>
            </a:pPr>
            <a:r>
              <a:rPr lang="en-US" sz="3300" b="1" dirty="0">
                <a:solidFill>
                  <a:srgbClr val="000000"/>
                </a:solidFill>
                <a:latin typeface="Century Gothic" pitchFamily="34" charset="0"/>
              </a:rPr>
              <a:t>P(Queen or Ace)</a:t>
            </a:r>
          </a:p>
        </p:txBody>
      </p:sp>
      <p:sp>
        <p:nvSpPr>
          <p:cNvPr id="37891"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Century Gothic" pitchFamily="34" charset="0"/>
              </a:rPr>
              <a:t>Example 3:</a:t>
            </a:r>
          </a:p>
        </p:txBody>
      </p:sp>
      <p:sp>
        <p:nvSpPr>
          <p:cNvPr id="37892"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aphicFrame>
        <p:nvGraphicFramePr>
          <p:cNvPr id="2" name="Object 1"/>
          <p:cNvGraphicFramePr>
            <a:graphicFrameLocks noChangeAspect="1"/>
          </p:cNvGraphicFramePr>
          <p:nvPr>
            <p:extLst/>
          </p:nvPr>
        </p:nvGraphicFramePr>
        <p:xfrm>
          <a:off x="1828801" y="2343150"/>
          <a:ext cx="2575514" cy="1828800"/>
        </p:xfrm>
        <a:graphic>
          <a:graphicData uri="http://schemas.openxmlformats.org/presentationml/2006/ole">
            <mc:AlternateContent xmlns:mc="http://schemas.openxmlformats.org/markup-compatibility/2006">
              <mc:Choice xmlns:v="urn:schemas-microsoft-com:vml" Requires="v">
                <p:oleObj spid="_x0000_s5154" name="Equation" r:id="rId5" imgW="571320" imgH="406080" progId="Equation.DSMT4">
                  <p:embed/>
                </p:oleObj>
              </mc:Choice>
              <mc:Fallback>
                <p:oleObj name="Equation" r:id="rId5" imgW="571320" imgH="406080" progId="Equation.DSMT4">
                  <p:embed/>
                  <p:pic>
                    <p:nvPicPr>
                      <p:cNvPr id="0" name=""/>
                      <p:cNvPicPr>
                        <a:picLocks noChangeAspect="1" noChangeArrowheads="1"/>
                      </p:cNvPicPr>
                      <p:nvPr/>
                    </p:nvPicPr>
                    <p:blipFill>
                      <a:blip r:embed="rId6"/>
                      <a:srcRect/>
                      <a:stretch>
                        <a:fillRect/>
                      </a:stretch>
                    </p:blipFill>
                    <p:spPr bwMode="auto">
                      <a:xfrm>
                        <a:off x="1828801" y="2343150"/>
                        <a:ext cx="2575514" cy="182880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4559380" y="2286000"/>
          <a:ext cx="1721644" cy="1964054"/>
        </p:xfrm>
        <a:graphic>
          <a:graphicData uri="http://schemas.openxmlformats.org/presentationml/2006/ole">
            <mc:AlternateContent xmlns:mc="http://schemas.openxmlformats.org/markup-compatibility/2006">
              <mc:Choice xmlns:v="urn:schemas-microsoft-com:vml" Requires="v">
                <p:oleObj spid="_x0000_s5155" name="Equation" r:id="rId7" imgW="355320" imgH="406080" progId="Equation.DSMT4">
                  <p:embed/>
                </p:oleObj>
              </mc:Choice>
              <mc:Fallback>
                <p:oleObj name="Equation" r:id="rId7" imgW="355320" imgH="406080" progId="Equation.DSMT4">
                  <p:embed/>
                  <p:pic>
                    <p:nvPicPr>
                      <p:cNvPr id="0" name=""/>
                      <p:cNvPicPr>
                        <a:picLocks noChangeAspect="1" noChangeArrowheads="1"/>
                      </p:cNvPicPr>
                      <p:nvPr/>
                    </p:nvPicPr>
                    <p:blipFill>
                      <a:blip r:embed="rId8"/>
                      <a:srcRect/>
                      <a:stretch>
                        <a:fillRect/>
                      </a:stretch>
                    </p:blipFill>
                    <p:spPr bwMode="auto">
                      <a:xfrm>
                        <a:off x="4559380" y="2286000"/>
                        <a:ext cx="1721644" cy="196405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70070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34691" y="1200150"/>
            <a:ext cx="6472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spcBef>
                <a:spcPct val="35000"/>
              </a:spcBef>
            </a:pPr>
            <a:r>
              <a:rPr lang="en-US" sz="3000" dirty="0">
                <a:solidFill>
                  <a:srgbClr val="000000"/>
                </a:solidFill>
                <a:latin typeface="+mj-lt"/>
              </a:rPr>
              <a:t>P(A </a:t>
            </a:r>
            <a:r>
              <a:rPr lang="en-US" sz="3000" b="1" dirty="0">
                <a:solidFill>
                  <a:srgbClr val="00B050"/>
                </a:solidFill>
                <a:latin typeface="+mj-lt"/>
              </a:rPr>
              <a:t>or</a:t>
            </a:r>
            <a:r>
              <a:rPr lang="en-US" sz="3000" dirty="0">
                <a:solidFill>
                  <a:srgbClr val="000000"/>
                </a:solidFill>
                <a:latin typeface="+mj-lt"/>
              </a:rPr>
              <a:t> B)</a:t>
            </a:r>
          </a:p>
          <a:p>
            <a:pPr marL="257175" indent="-257175" algn="ctr">
              <a:spcBef>
                <a:spcPct val="35000"/>
              </a:spcBef>
            </a:pPr>
            <a:r>
              <a:rPr lang="en-US" sz="3000" dirty="0">
                <a:solidFill>
                  <a:srgbClr val="000000"/>
                </a:solidFill>
                <a:latin typeface="+mj-lt"/>
              </a:rPr>
              <a:t>P(A</a:t>
            </a:r>
            <a:r>
              <a:rPr lang="en-US" sz="3000" b="1" dirty="0">
                <a:solidFill>
                  <a:srgbClr val="000000"/>
                </a:solidFill>
                <a:latin typeface="+mj-lt"/>
              </a:rPr>
              <a:t> </a:t>
            </a:r>
            <a:r>
              <a:rPr lang="en-US" sz="3000" b="1" dirty="0">
                <a:solidFill>
                  <a:srgbClr val="000000"/>
                </a:solidFill>
                <a:latin typeface="+mj-lt"/>
                <a:sym typeface="Symbol"/>
              </a:rPr>
              <a:t></a:t>
            </a:r>
            <a:r>
              <a:rPr lang="en-US" sz="3000" b="1" dirty="0">
                <a:solidFill>
                  <a:srgbClr val="000000"/>
                </a:solidFill>
                <a:latin typeface="+mj-lt"/>
              </a:rPr>
              <a:t> </a:t>
            </a:r>
            <a:r>
              <a:rPr lang="en-US" sz="3000" dirty="0">
                <a:solidFill>
                  <a:srgbClr val="000000"/>
                </a:solidFill>
                <a:latin typeface="+mj-lt"/>
              </a:rPr>
              <a:t>B) = P(A) </a:t>
            </a:r>
            <a:r>
              <a:rPr lang="en-US" sz="3000" b="1" dirty="0">
                <a:solidFill>
                  <a:srgbClr val="000000"/>
                </a:solidFill>
                <a:latin typeface="+mj-lt"/>
              </a:rPr>
              <a:t>+</a:t>
            </a:r>
            <a:r>
              <a:rPr lang="en-US" sz="3000" dirty="0">
                <a:solidFill>
                  <a:srgbClr val="000000"/>
                </a:solidFill>
                <a:latin typeface="+mj-lt"/>
              </a:rPr>
              <a:t> P(B) </a:t>
            </a:r>
            <a:r>
              <a:rPr lang="en-US" sz="3000" dirty="0">
                <a:solidFill>
                  <a:srgbClr val="FF0000"/>
                </a:solidFill>
                <a:latin typeface="+mj-lt"/>
              </a:rPr>
              <a:t>– </a:t>
            </a:r>
            <a:r>
              <a:rPr lang="en-US" sz="3000" dirty="0">
                <a:solidFill>
                  <a:srgbClr val="000000"/>
                </a:solidFill>
                <a:latin typeface="+mj-lt"/>
              </a:rPr>
              <a:t>P(A </a:t>
            </a:r>
            <a:r>
              <a:rPr lang="en-US" sz="3000" dirty="0">
                <a:solidFill>
                  <a:srgbClr val="000000"/>
                </a:solidFill>
                <a:latin typeface="+mj-lt"/>
                <a:sym typeface="Symbol"/>
              </a:rPr>
              <a:t> </a:t>
            </a:r>
            <a:r>
              <a:rPr lang="en-US" sz="3000" dirty="0">
                <a:solidFill>
                  <a:srgbClr val="000000"/>
                </a:solidFill>
                <a:latin typeface="+mj-lt"/>
              </a:rPr>
              <a:t>B) </a:t>
            </a:r>
          </a:p>
        </p:txBody>
      </p:sp>
      <p:sp>
        <p:nvSpPr>
          <p:cNvPr id="38915"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700" b="1" dirty="0">
                <a:solidFill>
                  <a:srgbClr val="000000"/>
                </a:solidFill>
                <a:latin typeface="+mj-lt"/>
              </a:rPr>
              <a:t>Overlapping Events Formula</a:t>
            </a:r>
          </a:p>
        </p:txBody>
      </p:sp>
      <p:sp>
        <p:nvSpPr>
          <p:cNvPr id="38916"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pic>
        <p:nvPicPr>
          <p:cNvPr id="389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28901"/>
            <a:ext cx="2971800" cy="193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04091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334691" y="985837"/>
            <a:ext cx="64722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endParaRPr lang="en-US" sz="2100">
              <a:solidFill>
                <a:srgbClr val="000000"/>
              </a:solidFill>
              <a:latin typeface="+mj-lt"/>
            </a:endParaRPr>
          </a:p>
        </p:txBody>
      </p:sp>
      <p:sp>
        <p:nvSpPr>
          <p:cNvPr id="39939"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mj-lt"/>
              </a:rPr>
              <a:t>Example 4:  </a:t>
            </a:r>
          </a:p>
        </p:txBody>
      </p:sp>
      <p:sp>
        <p:nvSpPr>
          <p:cNvPr id="39940"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latin typeface="+mj-lt"/>
            </a:endParaRPr>
          </a:p>
        </p:txBody>
      </p:sp>
      <p:sp>
        <p:nvSpPr>
          <p:cNvPr id="39941" name="Rectangle 2"/>
          <p:cNvSpPr>
            <a:spLocks noChangeArrowheads="1"/>
          </p:cNvSpPr>
          <p:nvPr/>
        </p:nvSpPr>
        <p:spPr bwMode="auto">
          <a:xfrm>
            <a:off x="1376362" y="985837"/>
            <a:ext cx="64722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r>
              <a:rPr lang="en-US" sz="2700" dirty="0">
                <a:solidFill>
                  <a:srgbClr val="000000"/>
                </a:solidFill>
                <a:latin typeface="+mj-lt"/>
              </a:rPr>
              <a:t>Find the probability that a person will drink </a:t>
            </a:r>
            <a:r>
              <a:rPr lang="en-US" sz="2700" b="1" dirty="0">
                <a:solidFill>
                  <a:srgbClr val="000000"/>
                </a:solidFill>
                <a:latin typeface="+mj-lt"/>
              </a:rPr>
              <a:t>both</a:t>
            </a:r>
            <a:r>
              <a:rPr lang="en-US" sz="2700" dirty="0">
                <a:solidFill>
                  <a:srgbClr val="000000"/>
                </a:solidFill>
                <a:latin typeface="+mj-lt"/>
              </a:rPr>
              <a:t>.</a:t>
            </a:r>
          </a:p>
          <a:p>
            <a:pPr marL="257175" indent="-257175">
              <a:spcBef>
                <a:spcPct val="35000"/>
              </a:spcBef>
              <a:buBlip>
                <a:blip r:embed="rId4"/>
              </a:buBlip>
            </a:pPr>
            <a:r>
              <a:rPr lang="en-US" sz="2700" dirty="0">
                <a:solidFill>
                  <a:srgbClr val="000000"/>
                </a:solidFill>
                <a:latin typeface="+mj-lt"/>
              </a:rPr>
              <a:t>A = drink coffee</a:t>
            </a:r>
          </a:p>
          <a:p>
            <a:pPr marL="257175" indent="-257175">
              <a:spcBef>
                <a:spcPct val="35000"/>
              </a:spcBef>
              <a:buBlip>
                <a:blip r:embed="rId4"/>
              </a:buBlip>
            </a:pPr>
            <a:r>
              <a:rPr lang="en-US" sz="2700" dirty="0">
                <a:solidFill>
                  <a:srgbClr val="000000"/>
                </a:solidFill>
                <a:latin typeface="+mj-lt"/>
              </a:rPr>
              <a:t>B = drink soda</a:t>
            </a:r>
          </a:p>
          <a:p>
            <a:pPr marL="257175" indent="-257175">
              <a:spcBef>
                <a:spcPct val="35000"/>
              </a:spcBef>
              <a:buBlip>
                <a:blip r:embed="rId4"/>
              </a:buBlip>
            </a:pPr>
            <a:endParaRPr lang="en-US" sz="2700" dirty="0">
              <a:solidFill>
                <a:srgbClr val="000000"/>
              </a:solidFill>
              <a:latin typeface="+mj-lt"/>
            </a:endParaRPr>
          </a:p>
          <a:p>
            <a:pPr marL="257175" indent="-257175">
              <a:spcBef>
                <a:spcPct val="35000"/>
              </a:spcBef>
            </a:pPr>
            <a:endParaRPr lang="en-US" sz="2700" dirty="0">
              <a:solidFill>
                <a:srgbClr val="000000"/>
              </a:solidFill>
              <a:latin typeface="+mj-lt"/>
            </a:endParaRPr>
          </a:p>
        </p:txBody>
      </p:sp>
      <p:pic>
        <p:nvPicPr>
          <p:cNvPr id="39943"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47039"/>
          <a:stretch/>
        </p:blipFill>
        <p:spPr bwMode="auto">
          <a:xfrm>
            <a:off x="4399801" y="1771650"/>
            <a:ext cx="345046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nvPr>
        </p:nvGraphicFramePr>
        <p:xfrm>
          <a:off x="2114550" y="3028950"/>
          <a:ext cx="1219328" cy="1771650"/>
        </p:xfrm>
        <a:graphic>
          <a:graphicData uri="http://schemas.openxmlformats.org/presentationml/2006/ole">
            <mc:AlternateContent xmlns:mc="http://schemas.openxmlformats.org/markup-compatibility/2006">
              <mc:Choice xmlns:v="urn:schemas-microsoft-com:vml" Requires="v">
                <p:oleObj spid="_x0000_s6162" name="Equation" r:id="rId6" imgW="279360" imgH="406080" progId="Equation.DSMT4">
                  <p:embed/>
                </p:oleObj>
              </mc:Choice>
              <mc:Fallback>
                <p:oleObj name="Equation" r:id="rId6" imgW="279360" imgH="406080" progId="Equation.DSMT4">
                  <p:embed/>
                  <p:pic>
                    <p:nvPicPr>
                      <p:cNvPr id="0" name=""/>
                      <p:cNvPicPr>
                        <a:picLocks noChangeAspect="1" noChangeArrowheads="1"/>
                      </p:cNvPicPr>
                      <p:nvPr/>
                    </p:nvPicPr>
                    <p:blipFill>
                      <a:blip r:embed="rId7"/>
                      <a:srcRect/>
                      <a:stretch>
                        <a:fillRect/>
                      </a:stretch>
                    </p:blipFill>
                    <p:spPr bwMode="auto">
                      <a:xfrm>
                        <a:off x="2114550" y="3028950"/>
                        <a:ext cx="1219328" cy="177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4143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334691" y="985838"/>
            <a:ext cx="6472238" cy="176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r>
              <a:rPr lang="en-US" sz="2700" dirty="0">
                <a:solidFill>
                  <a:srgbClr val="000000"/>
                </a:solidFill>
                <a:latin typeface="+mj-lt"/>
              </a:rPr>
              <a:t>Find the P(A </a:t>
            </a:r>
            <a:r>
              <a:rPr lang="en-US" sz="2700" dirty="0">
                <a:solidFill>
                  <a:srgbClr val="000000"/>
                </a:solidFill>
                <a:latin typeface="+mj-lt"/>
                <a:sym typeface="Symbol"/>
              </a:rPr>
              <a:t></a:t>
            </a:r>
            <a:r>
              <a:rPr lang="en-US" sz="2700" dirty="0">
                <a:solidFill>
                  <a:srgbClr val="000000"/>
                </a:solidFill>
                <a:latin typeface="+mj-lt"/>
              </a:rPr>
              <a:t> B)</a:t>
            </a:r>
          </a:p>
          <a:p>
            <a:pPr marL="257175" indent="-257175">
              <a:spcBef>
                <a:spcPct val="35000"/>
              </a:spcBef>
              <a:buBlip>
                <a:blip r:embed="rId4"/>
              </a:buBlip>
            </a:pPr>
            <a:r>
              <a:rPr lang="en-US" sz="2700" dirty="0">
                <a:solidFill>
                  <a:srgbClr val="000000"/>
                </a:solidFill>
                <a:latin typeface="+mj-lt"/>
              </a:rPr>
              <a:t>A = band members</a:t>
            </a:r>
          </a:p>
          <a:p>
            <a:pPr marL="257175" indent="-257175">
              <a:spcBef>
                <a:spcPct val="35000"/>
              </a:spcBef>
              <a:buBlip>
                <a:blip r:embed="rId4"/>
              </a:buBlip>
            </a:pPr>
            <a:r>
              <a:rPr lang="en-US" sz="2700" dirty="0">
                <a:solidFill>
                  <a:srgbClr val="000000"/>
                </a:solidFill>
                <a:latin typeface="+mj-lt"/>
              </a:rPr>
              <a:t>B = club members</a:t>
            </a:r>
          </a:p>
        </p:txBody>
      </p:sp>
      <p:sp>
        <p:nvSpPr>
          <p:cNvPr id="40963"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mj-lt"/>
              </a:rPr>
              <a:t>Example 5:</a:t>
            </a:r>
          </a:p>
        </p:txBody>
      </p:sp>
      <p:sp>
        <p:nvSpPr>
          <p:cNvPr id="40964"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latin typeface="+mj-lt"/>
            </a:endParaRPr>
          </a:p>
        </p:txBody>
      </p:sp>
      <p:pic>
        <p:nvPicPr>
          <p:cNvPr id="40967"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40975"/>
          <a:stretch/>
        </p:blipFill>
        <p:spPr bwMode="auto">
          <a:xfrm>
            <a:off x="5074920" y="1257300"/>
            <a:ext cx="2857500" cy="22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nvPr>
        </p:nvGraphicFramePr>
        <p:xfrm>
          <a:off x="2497931" y="3886201"/>
          <a:ext cx="1006079" cy="1108472"/>
        </p:xfrm>
        <a:graphic>
          <a:graphicData uri="http://schemas.openxmlformats.org/presentationml/2006/ole">
            <mc:AlternateContent xmlns:mc="http://schemas.openxmlformats.org/markup-compatibility/2006">
              <mc:Choice xmlns:v="urn:schemas-microsoft-com:vml" Requires="v">
                <p:oleObj spid="_x0000_s7204" name="Equation" r:id="rId6" imgW="368280" imgH="406080" progId="Equation.DSMT4">
                  <p:embed/>
                </p:oleObj>
              </mc:Choice>
              <mc:Fallback>
                <p:oleObj name="Equation" r:id="rId6" imgW="368280" imgH="406080" progId="Equation.DSMT4">
                  <p:embed/>
                  <p:pic>
                    <p:nvPicPr>
                      <p:cNvPr id="0" name=""/>
                      <p:cNvPicPr>
                        <a:picLocks noChangeAspect="1" noChangeArrowheads="1"/>
                      </p:cNvPicPr>
                      <p:nvPr/>
                    </p:nvPicPr>
                    <p:blipFill>
                      <a:blip r:embed="rId7"/>
                      <a:srcRect/>
                      <a:stretch>
                        <a:fillRect/>
                      </a:stretch>
                    </p:blipFill>
                    <p:spPr bwMode="auto">
                      <a:xfrm>
                        <a:off x="2497931" y="3886201"/>
                        <a:ext cx="1006079" cy="1108472"/>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1293495" y="2628900"/>
          <a:ext cx="3663554" cy="1094151"/>
        </p:xfrm>
        <a:graphic>
          <a:graphicData uri="http://schemas.openxmlformats.org/presentationml/2006/ole">
            <mc:AlternateContent xmlns:mc="http://schemas.openxmlformats.org/markup-compatibility/2006">
              <mc:Choice xmlns:v="urn:schemas-microsoft-com:vml" Requires="v">
                <p:oleObj spid="_x0000_s7205" name="Equation" r:id="rId8" imgW="1358640" imgH="406080" progId="Equation.DSMT4">
                  <p:embed/>
                </p:oleObj>
              </mc:Choice>
              <mc:Fallback>
                <p:oleObj name="Equation" r:id="rId8" imgW="1358640" imgH="406080" progId="Equation.DSMT4">
                  <p:embed/>
                  <p:pic>
                    <p:nvPicPr>
                      <p:cNvPr id="0" name=""/>
                      <p:cNvPicPr>
                        <a:picLocks noChangeAspect="1" noChangeArrowheads="1"/>
                      </p:cNvPicPr>
                      <p:nvPr/>
                    </p:nvPicPr>
                    <p:blipFill>
                      <a:blip r:embed="rId9"/>
                      <a:srcRect/>
                      <a:stretch>
                        <a:fillRect/>
                      </a:stretch>
                    </p:blipFill>
                    <p:spPr bwMode="auto">
                      <a:xfrm>
                        <a:off x="1293495" y="2628900"/>
                        <a:ext cx="3663554" cy="109415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90681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334691" y="985837"/>
            <a:ext cx="64722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r>
              <a:rPr lang="en-US" sz="3000" dirty="0">
                <a:solidFill>
                  <a:srgbClr val="000000"/>
                </a:solidFill>
                <a:latin typeface="+mj-lt"/>
              </a:rPr>
              <a:t>In a deck of cards find</a:t>
            </a:r>
          </a:p>
          <a:p>
            <a:pPr>
              <a:spcBef>
                <a:spcPct val="35000"/>
              </a:spcBef>
            </a:pPr>
            <a:r>
              <a:rPr lang="en-US" sz="3000" dirty="0">
                <a:solidFill>
                  <a:srgbClr val="000000"/>
                </a:solidFill>
                <a:latin typeface="+mj-lt"/>
              </a:rPr>
              <a:t> </a:t>
            </a:r>
            <a:r>
              <a:rPr lang="en-US" sz="3000" b="1" dirty="0">
                <a:solidFill>
                  <a:srgbClr val="000000"/>
                </a:solidFill>
                <a:latin typeface="+mj-lt"/>
              </a:rPr>
              <a:t>P(King or Club)</a:t>
            </a:r>
          </a:p>
        </p:txBody>
      </p:sp>
      <p:sp>
        <p:nvSpPr>
          <p:cNvPr id="41987"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mj-lt"/>
              </a:rPr>
              <a:t>Example 6:</a:t>
            </a:r>
          </a:p>
        </p:txBody>
      </p:sp>
      <p:sp>
        <p:nvSpPr>
          <p:cNvPr id="41988"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aphicFrame>
        <p:nvGraphicFramePr>
          <p:cNvPr id="4" name="Object 3"/>
          <p:cNvGraphicFramePr>
            <a:graphicFrameLocks noChangeAspect="1"/>
          </p:cNvGraphicFramePr>
          <p:nvPr>
            <p:extLst/>
          </p:nvPr>
        </p:nvGraphicFramePr>
        <p:xfrm>
          <a:off x="1672027" y="2628900"/>
          <a:ext cx="3300023" cy="1485900"/>
        </p:xfrm>
        <a:graphic>
          <a:graphicData uri="http://schemas.openxmlformats.org/presentationml/2006/ole">
            <mc:AlternateContent xmlns:mc="http://schemas.openxmlformats.org/markup-compatibility/2006">
              <mc:Choice xmlns:v="urn:schemas-microsoft-com:vml" Requires="v">
                <p:oleObj spid="_x0000_s8228" name="Equation" r:id="rId5" imgW="901440" imgH="406080" progId="Equation.DSMT4">
                  <p:embed/>
                </p:oleObj>
              </mc:Choice>
              <mc:Fallback>
                <p:oleObj name="Equation" r:id="rId5" imgW="901440" imgH="406080" progId="Equation.DSMT4">
                  <p:embed/>
                  <p:pic>
                    <p:nvPicPr>
                      <p:cNvPr id="0" name=""/>
                      <p:cNvPicPr>
                        <a:picLocks noChangeAspect="1" noChangeArrowheads="1"/>
                      </p:cNvPicPr>
                      <p:nvPr/>
                    </p:nvPicPr>
                    <p:blipFill>
                      <a:blip r:embed="rId6"/>
                      <a:srcRect/>
                      <a:stretch>
                        <a:fillRect/>
                      </a:stretch>
                    </p:blipFill>
                    <p:spPr bwMode="auto">
                      <a:xfrm>
                        <a:off x="1672027" y="2628900"/>
                        <a:ext cx="3300023" cy="14859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nvPr>
        </p:nvGraphicFramePr>
        <p:xfrm>
          <a:off x="5029201" y="2286000"/>
          <a:ext cx="1869281" cy="2132723"/>
        </p:xfrm>
        <a:graphic>
          <a:graphicData uri="http://schemas.openxmlformats.org/presentationml/2006/ole">
            <mc:AlternateContent xmlns:mc="http://schemas.openxmlformats.org/markup-compatibility/2006">
              <mc:Choice xmlns:v="urn:schemas-microsoft-com:vml" Requires="v">
                <p:oleObj spid="_x0000_s8229" name="Equation" r:id="rId7" imgW="355320" imgH="406080" progId="Equation.DSMT4">
                  <p:embed/>
                </p:oleObj>
              </mc:Choice>
              <mc:Fallback>
                <p:oleObj name="Equation" r:id="rId7" imgW="355320" imgH="406080" progId="Equation.DSMT4">
                  <p:embed/>
                  <p:pic>
                    <p:nvPicPr>
                      <p:cNvPr id="0" name=""/>
                      <p:cNvPicPr>
                        <a:picLocks noChangeAspect="1" noChangeArrowheads="1"/>
                      </p:cNvPicPr>
                      <p:nvPr/>
                    </p:nvPicPr>
                    <p:blipFill>
                      <a:blip r:embed="rId8"/>
                      <a:srcRect/>
                      <a:stretch>
                        <a:fillRect/>
                      </a:stretch>
                    </p:blipFill>
                    <p:spPr bwMode="auto">
                      <a:xfrm>
                        <a:off x="5029201" y="2286000"/>
                        <a:ext cx="1869281" cy="21327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753052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334691" y="985837"/>
            <a:ext cx="64722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r>
              <a:rPr lang="en-US" sz="2700" dirty="0">
                <a:solidFill>
                  <a:srgbClr val="000000"/>
                </a:solidFill>
                <a:latin typeface="+mj-lt"/>
              </a:rPr>
              <a:t>Find the P(picking a </a:t>
            </a:r>
            <a:r>
              <a:rPr lang="en-US" sz="2700" b="1" dirty="0">
                <a:solidFill>
                  <a:srgbClr val="000000"/>
                </a:solidFill>
                <a:latin typeface="+mj-lt"/>
              </a:rPr>
              <a:t>female</a:t>
            </a:r>
            <a:r>
              <a:rPr lang="en-US" sz="2700" dirty="0">
                <a:solidFill>
                  <a:srgbClr val="000000"/>
                </a:solidFill>
                <a:latin typeface="+mj-lt"/>
              </a:rPr>
              <a:t> or a person from </a:t>
            </a:r>
            <a:r>
              <a:rPr lang="en-US" sz="2700" b="1" dirty="0">
                <a:solidFill>
                  <a:srgbClr val="000000"/>
                </a:solidFill>
                <a:latin typeface="+mj-lt"/>
              </a:rPr>
              <a:t>Florida</a:t>
            </a:r>
            <a:r>
              <a:rPr lang="en-US" sz="2700" dirty="0">
                <a:solidFill>
                  <a:srgbClr val="000000"/>
                </a:solidFill>
                <a:latin typeface="+mj-lt"/>
              </a:rPr>
              <a:t>).</a:t>
            </a:r>
          </a:p>
        </p:txBody>
      </p:sp>
      <p:sp>
        <p:nvSpPr>
          <p:cNvPr id="43011"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mj-lt"/>
              </a:rPr>
              <a:t>Example 7:</a:t>
            </a:r>
          </a:p>
        </p:txBody>
      </p:sp>
      <p:sp>
        <p:nvSpPr>
          <p:cNvPr id="43012"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aphicFrame>
        <p:nvGraphicFramePr>
          <p:cNvPr id="2139165" name="Group 29"/>
          <p:cNvGraphicFramePr>
            <a:graphicFrameLocks noGrp="1"/>
          </p:cNvGraphicFramePr>
          <p:nvPr>
            <p:extLst/>
          </p:nvPr>
        </p:nvGraphicFramePr>
        <p:xfrm>
          <a:off x="1314450" y="2362200"/>
          <a:ext cx="2857501" cy="1866900"/>
        </p:xfrm>
        <a:graphic>
          <a:graphicData uri="http://schemas.openxmlformats.org/drawingml/2006/table">
            <a:tbl>
              <a:tblPr/>
              <a:tblGrid>
                <a:gridCol w="571501"/>
                <a:gridCol w="1314450"/>
                <a:gridCol w="971550"/>
              </a:tblGrid>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Century Gothic"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entury Gothic" pitchFamily="34" charset="0"/>
                        </a:rPr>
                        <a:t>Female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Male</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FL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AL</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GA</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tx1"/>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 name="Object 1"/>
          <p:cNvGraphicFramePr>
            <a:graphicFrameLocks noChangeAspect="1"/>
          </p:cNvGraphicFramePr>
          <p:nvPr>
            <p:extLst/>
          </p:nvPr>
        </p:nvGraphicFramePr>
        <p:xfrm>
          <a:off x="4743451" y="1943100"/>
          <a:ext cx="2259806" cy="1094185"/>
        </p:xfrm>
        <a:graphic>
          <a:graphicData uri="http://schemas.openxmlformats.org/presentationml/2006/ole">
            <mc:AlternateContent xmlns:mc="http://schemas.openxmlformats.org/markup-compatibility/2006">
              <mc:Choice xmlns:v="urn:schemas-microsoft-com:vml" Requires="v">
                <p:oleObj spid="_x0000_s9252" name="Equation" r:id="rId5" imgW="838080" imgH="406080" progId="Equation.DSMT4">
                  <p:embed/>
                </p:oleObj>
              </mc:Choice>
              <mc:Fallback>
                <p:oleObj name="Equation" r:id="rId5" imgW="838080" imgH="406080" progId="Equation.DSMT4">
                  <p:embed/>
                  <p:pic>
                    <p:nvPicPr>
                      <p:cNvPr id="0" name=""/>
                      <p:cNvPicPr>
                        <a:picLocks noChangeAspect="1" noChangeArrowheads="1"/>
                      </p:cNvPicPr>
                      <p:nvPr/>
                    </p:nvPicPr>
                    <p:blipFill>
                      <a:blip r:embed="rId6"/>
                      <a:srcRect/>
                      <a:stretch>
                        <a:fillRect/>
                      </a:stretch>
                    </p:blipFill>
                    <p:spPr bwMode="auto">
                      <a:xfrm>
                        <a:off x="4743451" y="1943100"/>
                        <a:ext cx="2259806" cy="10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nvPr>
        </p:nvGraphicFramePr>
        <p:xfrm>
          <a:off x="5348287" y="3200400"/>
          <a:ext cx="1452383" cy="1600200"/>
        </p:xfrm>
        <a:graphic>
          <a:graphicData uri="http://schemas.openxmlformats.org/presentationml/2006/ole">
            <mc:AlternateContent xmlns:mc="http://schemas.openxmlformats.org/markup-compatibility/2006">
              <mc:Choice xmlns:v="urn:schemas-microsoft-com:vml" Requires="v">
                <p:oleObj spid="_x0000_s9253" name="Equation" r:id="rId7" imgW="368280" imgH="406080" progId="Equation.DSMT4">
                  <p:embed/>
                </p:oleObj>
              </mc:Choice>
              <mc:Fallback>
                <p:oleObj name="Equation" r:id="rId7" imgW="368280" imgH="406080" progId="Equation.DSMT4">
                  <p:embed/>
                  <p:pic>
                    <p:nvPicPr>
                      <p:cNvPr id="0" name=""/>
                      <p:cNvPicPr>
                        <a:picLocks noChangeAspect="1" noChangeArrowheads="1"/>
                      </p:cNvPicPr>
                      <p:nvPr/>
                    </p:nvPicPr>
                    <p:blipFill>
                      <a:blip r:embed="rId8"/>
                      <a:srcRect/>
                      <a:stretch>
                        <a:fillRect/>
                      </a:stretch>
                    </p:blipFill>
                    <p:spPr bwMode="auto">
                      <a:xfrm>
                        <a:off x="5348287" y="3200400"/>
                        <a:ext cx="1452383" cy="1600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59118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34691" y="985837"/>
            <a:ext cx="6472238"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35000"/>
              </a:spcBef>
              <a:buBlip>
                <a:blip r:embed="rId4"/>
              </a:buBlip>
            </a:pPr>
            <a:r>
              <a:rPr lang="en-US" sz="2400" dirty="0">
                <a:solidFill>
                  <a:srgbClr val="000000"/>
                </a:solidFill>
                <a:latin typeface="+mj-lt"/>
              </a:rPr>
              <a:t>When rolling 2 dice, find P(an </a:t>
            </a:r>
            <a:r>
              <a:rPr lang="en-US" sz="2400" b="1" dirty="0">
                <a:solidFill>
                  <a:srgbClr val="000000"/>
                </a:solidFill>
                <a:latin typeface="+mj-lt"/>
              </a:rPr>
              <a:t>even sum </a:t>
            </a:r>
            <a:r>
              <a:rPr lang="en-US" sz="2400" dirty="0">
                <a:solidFill>
                  <a:srgbClr val="000000"/>
                </a:solidFill>
                <a:latin typeface="+mj-lt"/>
              </a:rPr>
              <a:t>or a number </a:t>
            </a:r>
            <a:r>
              <a:rPr lang="en-US" sz="2400" b="1" dirty="0">
                <a:solidFill>
                  <a:srgbClr val="000000"/>
                </a:solidFill>
                <a:latin typeface="+mj-lt"/>
              </a:rPr>
              <a:t>greater than 10</a:t>
            </a:r>
            <a:r>
              <a:rPr lang="en-US" sz="2400" dirty="0">
                <a:solidFill>
                  <a:srgbClr val="000000"/>
                </a:solidFill>
                <a:latin typeface="+mj-lt"/>
              </a:rPr>
              <a:t>).</a:t>
            </a:r>
          </a:p>
        </p:txBody>
      </p:sp>
      <p:sp>
        <p:nvSpPr>
          <p:cNvPr id="45059"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mj-lt"/>
              </a:rPr>
              <a:t>Example 8:</a:t>
            </a:r>
          </a:p>
        </p:txBody>
      </p:sp>
      <p:sp>
        <p:nvSpPr>
          <p:cNvPr id="45060"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aphicFrame>
        <p:nvGraphicFramePr>
          <p:cNvPr id="7" name="Group 2"/>
          <p:cNvGraphicFramePr>
            <a:graphicFrameLocks/>
          </p:cNvGraphicFramePr>
          <p:nvPr>
            <p:extLst/>
          </p:nvPr>
        </p:nvGraphicFramePr>
        <p:xfrm>
          <a:off x="4800600" y="2114550"/>
          <a:ext cx="2971801" cy="2627928"/>
        </p:xfrm>
        <a:graphic>
          <a:graphicData uri="http://schemas.openxmlformats.org/drawingml/2006/table">
            <a:tbl>
              <a:tblPr/>
              <a:tblGrid>
                <a:gridCol w="214696"/>
                <a:gridCol w="429391"/>
                <a:gridCol w="460061"/>
                <a:gridCol w="429391"/>
                <a:gridCol w="436895"/>
                <a:gridCol w="483227"/>
                <a:gridCol w="518140"/>
              </a:tblGrid>
              <a:tr h="297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Century Gothic"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8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4</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5</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11</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1" u="none" strike="noStrike" cap="none" normalizeH="0" baseline="0" dirty="0" smtClean="0">
                          <a:ln>
                            <a:noFill/>
                          </a:ln>
                          <a:solidFill>
                            <a:schemeClr val="tx1"/>
                          </a:solidFill>
                          <a:effectLst/>
                          <a:latin typeface="Century Gothic" pitchFamily="34" charset="0"/>
                        </a:rPr>
                        <a:t>6</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Century Gothic" pitchFamily="34" charset="0"/>
                        </a:rPr>
                        <a:t>11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99"/>
                          </a:solidFill>
                          <a:effectLst/>
                          <a:latin typeface="Century Gothic" pitchFamily="34" charset="0"/>
                        </a:rPr>
                        <a:t>12</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 name="Object 1"/>
          <p:cNvGraphicFramePr>
            <a:graphicFrameLocks noChangeAspect="1"/>
          </p:cNvGraphicFramePr>
          <p:nvPr>
            <p:extLst/>
          </p:nvPr>
        </p:nvGraphicFramePr>
        <p:xfrm>
          <a:off x="1485900" y="1885950"/>
          <a:ext cx="2905754" cy="1290043"/>
        </p:xfrm>
        <a:graphic>
          <a:graphicData uri="http://schemas.openxmlformats.org/presentationml/2006/ole">
            <mc:AlternateContent xmlns:mc="http://schemas.openxmlformats.org/markup-compatibility/2006">
              <mc:Choice xmlns:v="urn:schemas-microsoft-com:vml" Requires="v">
                <p:oleObj spid="_x0000_s10276" name="Equation" r:id="rId5" imgW="914400" imgH="406080" progId="Equation.DSMT4">
                  <p:embed/>
                </p:oleObj>
              </mc:Choice>
              <mc:Fallback>
                <p:oleObj name="Equation" r:id="rId5" imgW="914400" imgH="406080" progId="Equation.DSMT4">
                  <p:embed/>
                  <p:pic>
                    <p:nvPicPr>
                      <p:cNvPr id="0" name=""/>
                      <p:cNvPicPr>
                        <a:picLocks noChangeAspect="1" noChangeArrowheads="1"/>
                      </p:cNvPicPr>
                      <p:nvPr/>
                    </p:nvPicPr>
                    <p:blipFill>
                      <a:blip r:embed="rId6"/>
                      <a:srcRect/>
                      <a:stretch>
                        <a:fillRect/>
                      </a:stretch>
                    </p:blipFill>
                    <p:spPr bwMode="auto">
                      <a:xfrm>
                        <a:off x="1485900" y="1885950"/>
                        <a:ext cx="2905754" cy="1290043"/>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2619375" y="3320725"/>
          <a:ext cx="1152525" cy="1673948"/>
        </p:xfrm>
        <a:graphic>
          <a:graphicData uri="http://schemas.openxmlformats.org/presentationml/2006/ole">
            <mc:AlternateContent xmlns:mc="http://schemas.openxmlformats.org/markup-compatibility/2006">
              <mc:Choice xmlns:v="urn:schemas-microsoft-com:vml" Requires="v">
                <p:oleObj spid="_x0000_s10277" name="Equation" r:id="rId7" imgW="279360" imgH="406080" progId="Equation.DSMT4">
                  <p:embed/>
                </p:oleObj>
              </mc:Choice>
              <mc:Fallback>
                <p:oleObj name="Equation" r:id="rId7" imgW="279360" imgH="406080" progId="Equation.DSMT4">
                  <p:embed/>
                  <p:pic>
                    <p:nvPicPr>
                      <p:cNvPr id="0" name=""/>
                      <p:cNvPicPr>
                        <a:picLocks noChangeAspect="1" noChangeArrowheads="1"/>
                      </p:cNvPicPr>
                      <p:nvPr/>
                    </p:nvPicPr>
                    <p:blipFill>
                      <a:blip r:embed="rId8"/>
                      <a:srcRect/>
                      <a:stretch>
                        <a:fillRect/>
                      </a:stretch>
                    </p:blipFill>
                    <p:spPr bwMode="auto">
                      <a:xfrm>
                        <a:off x="2619375" y="3320725"/>
                        <a:ext cx="1152525" cy="167394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11415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0975"/>
          <a:stretch/>
        </p:blipFill>
        <p:spPr bwMode="auto">
          <a:xfrm>
            <a:off x="4518825" y="1771650"/>
            <a:ext cx="348217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2" name="Rectangle 2"/>
          <p:cNvSpPr>
            <a:spLocks noChangeArrowheads="1"/>
          </p:cNvSpPr>
          <p:nvPr/>
        </p:nvSpPr>
        <p:spPr bwMode="auto">
          <a:xfrm>
            <a:off x="1357312" y="1085850"/>
            <a:ext cx="6472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000" dirty="0">
                <a:solidFill>
                  <a:srgbClr val="000000"/>
                </a:solidFill>
                <a:latin typeface="+mj-lt"/>
              </a:rPr>
              <a:t>Find</a:t>
            </a:r>
          </a:p>
          <a:p>
            <a:endParaRPr lang="en-US" sz="3000" dirty="0">
              <a:solidFill>
                <a:srgbClr val="000000"/>
              </a:solidFill>
              <a:latin typeface="+mj-lt"/>
            </a:endParaRPr>
          </a:p>
        </p:txBody>
      </p:sp>
      <p:sp>
        <p:nvSpPr>
          <p:cNvPr id="46083"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mj-lt"/>
              </a:rPr>
              <a:t>Example 9:  Complementary Events</a:t>
            </a:r>
          </a:p>
        </p:txBody>
      </p:sp>
      <p:sp>
        <p:nvSpPr>
          <p:cNvPr id="46084"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latin typeface="+mj-lt"/>
            </a:endParaRPr>
          </a:p>
        </p:txBody>
      </p:sp>
      <p:graphicFrame>
        <p:nvGraphicFramePr>
          <p:cNvPr id="46087" name="Object 5"/>
          <p:cNvGraphicFramePr>
            <a:graphicFrameLocks noChangeAspect="1"/>
          </p:cNvGraphicFramePr>
          <p:nvPr>
            <p:extLst/>
          </p:nvPr>
        </p:nvGraphicFramePr>
        <p:xfrm>
          <a:off x="2331244" y="998934"/>
          <a:ext cx="1653779" cy="601266"/>
        </p:xfrm>
        <a:graphic>
          <a:graphicData uri="http://schemas.openxmlformats.org/presentationml/2006/ole">
            <mc:AlternateContent xmlns:mc="http://schemas.openxmlformats.org/markup-compatibility/2006">
              <mc:Choice xmlns:v="urn:schemas-microsoft-com:vml" Requires="v">
                <p:oleObj spid="_x0000_s11317" name="Equation" r:id="rId5" imgW="698400" imgH="253800" progId="Equation.DSMT4">
                  <p:embed/>
                </p:oleObj>
              </mc:Choice>
              <mc:Fallback>
                <p:oleObj name="Equation" r:id="rId5" imgW="698400" imgH="253800" progId="Equation.DSMT4">
                  <p:embed/>
                  <p:pic>
                    <p:nvPicPr>
                      <p:cNvPr id="0" name=""/>
                      <p:cNvPicPr>
                        <a:picLocks noChangeAspect="1" noChangeArrowheads="1"/>
                      </p:cNvPicPr>
                      <p:nvPr/>
                    </p:nvPicPr>
                    <p:blipFill>
                      <a:blip r:embed="rId6"/>
                      <a:srcRect/>
                      <a:stretch>
                        <a:fillRect/>
                      </a:stretch>
                    </p:blipFill>
                    <p:spPr bwMode="auto">
                      <a:xfrm>
                        <a:off x="2331244" y="998934"/>
                        <a:ext cx="1653779" cy="601266"/>
                      </a:xfrm>
                      <a:prstGeom prst="rect">
                        <a:avLst/>
                      </a:prstGeom>
                      <a:noFill/>
                      <a:ln>
                        <a:noFill/>
                      </a:ln>
                      <a:extLst/>
                    </p:spPr>
                  </p:pic>
                </p:oleObj>
              </mc:Fallback>
            </mc:AlternateContent>
          </a:graphicData>
        </a:graphic>
      </p:graphicFrame>
      <p:graphicFrame>
        <p:nvGraphicFramePr>
          <p:cNvPr id="2" name="Object 1"/>
          <p:cNvGraphicFramePr>
            <a:graphicFrameLocks noChangeAspect="1"/>
          </p:cNvGraphicFramePr>
          <p:nvPr>
            <p:extLst/>
          </p:nvPr>
        </p:nvGraphicFramePr>
        <p:xfrm>
          <a:off x="1485901" y="1714500"/>
          <a:ext cx="1462790" cy="1508760"/>
        </p:xfrm>
        <a:graphic>
          <a:graphicData uri="http://schemas.openxmlformats.org/presentationml/2006/ole">
            <mc:AlternateContent xmlns:mc="http://schemas.openxmlformats.org/markup-compatibility/2006">
              <mc:Choice xmlns:v="urn:schemas-microsoft-com:vml" Requires="v">
                <p:oleObj spid="_x0000_s11318" name="Equation" r:id="rId7" imgW="393480" imgH="406080" progId="Equation.DSMT4">
                  <p:embed/>
                </p:oleObj>
              </mc:Choice>
              <mc:Fallback>
                <p:oleObj name="Equation" r:id="rId7" imgW="393480" imgH="406080" progId="Equation.DSMT4">
                  <p:embed/>
                  <p:pic>
                    <p:nvPicPr>
                      <p:cNvPr id="0" name=""/>
                      <p:cNvPicPr>
                        <a:picLocks noChangeAspect="1" noChangeArrowheads="1"/>
                      </p:cNvPicPr>
                      <p:nvPr/>
                    </p:nvPicPr>
                    <p:blipFill>
                      <a:blip r:embed="rId8"/>
                      <a:srcRect/>
                      <a:stretch>
                        <a:fillRect/>
                      </a:stretch>
                    </p:blipFill>
                    <p:spPr bwMode="auto">
                      <a:xfrm>
                        <a:off x="1485901" y="1714500"/>
                        <a:ext cx="1462790" cy="150876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3086100" y="1846063"/>
          <a:ext cx="1384844" cy="1525787"/>
        </p:xfrm>
        <a:graphic>
          <a:graphicData uri="http://schemas.openxmlformats.org/presentationml/2006/ole">
            <mc:AlternateContent xmlns:mc="http://schemas.openxmlformats.org/markup-compatibility/2006">
              <mc:Choice xmlns:v="urn:schemas-microsoft-com:vml" Requires="v">
                <p:oleObj spid="_x0000_s11319" name="Equation" r:id="rId9" imgW="368280" imgH="406080" progId="Equation.DSMT4">
                  <p:embed/>
                </p:oleObj>
              </mc:Choice>
              <mc:Fallback>
                <p:oleObj name="Equation" r:id="rId9" imgW="368280" imgH="406080" progId="Equation.DSMT4">
                  <p:embed/>
                  <p:pic>
                    <p:nvPicPr>
                      <p:cNvPr id="0" name=""/>
                      <p:cNvPicPr>
                        <a:picLocks noChangeAspect="1" noChangeArrowheads="1"/>
                      </p:cNvPicPr>
                      <p:nvPr/>
                    </p:nvPicPr>
                    <p:blipFill>
                      <a:blip r:embed="rId10"/>
                      <a:srcRect/>
                      <a:stretch>
                        <a:fillRect/>
                      </a:stretch>
                    </p:blipFill>
                    <p:spPr bwMode="auto">
                      <a:xfrm>
                        <a:off x="3086100" y="1846063"/>
                        <a:ext cx="1384844" cy="1525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21994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34691" y="985837"/>
            <a:ext cx="3523059"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100">
              <a:solidFill>
                <a:srgbClr val="000000"/>
              </a:solidFill>
              <a:latin typeface="+mj-lt"/>
            </a:endParaRPr>
          </a:p>
          <a:p>
            <a:endParaRPr lang="en-US" sz="2100">
              <a:solidFill>
                <a:srgbClr val="000000"/>
              </a:solidFill>
              <a:latin typeface="+mj-lt"/>
            </a:endParaRPr>
          </a:p>
        </p:txBody>
      </p:sp>
      <p:sp>
        <p:nvSpPr>
          <p:cNvPr id="47107" name="Rectangle 3"/>
          <p:cNvSpPr>
            <a:spLocks noChangeArrowheads="1"/>
          </p:cNvSpPr>
          <p:nvPr/>
        </p:nvSpPr>
        <p:spPr bwMode="auto">
          <a:xfrm>
            <a:off x="1304925" y="171450"/>
            <a:ext cx="6543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700" b="1" dirty="0">
                <a:solidFill>
                  <a:srgbClr val="000000"/>
                </a:solidFill>
                <a:latin typeface="+mj-lt"/>
              </a:rPr>
              <a:t>Example 10:  Complementary Events</a:t>
            </a:r>
          </a:p>
        </p:txBody>
      </p:sp>
      <p:sp>
        <p:nvSpPr>
          <p:cNvPr id="47108" name="Line 4"/>
          <p:cNvSpPr>
            <a:spLocks noChangeShapeType="1"/>
          </p:cNvSpPr>
          <p:nvPr/>
        </p:nvSpPr>
        <p:spPr bwMode="auto">
          <a:xfrm>
            <a:off x="1371600" y="914400"/>
            <a:ext cx="6400800" cy="0"/>
          </a:xfrm>
          <a:prstGeom prst="line">
            <a:avLst/>
          </a:prstGeom>
          <a:noFill/>
          <a:ln w="635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sz="1350">
              <a:latin typeface="+mj-lt"/>
            </a:endParaRPr>
          </a:p>
        </p:txBody>
      </p:sp>
      <p:graphicFrame>
        <p:nvGraphicFramePr>
          <p:cNvPr id="47109" name="Object 5"/>
          <p:cNvGraphicFramePr>
            <a:graphicFrameLocks noChangeAspect="1"/>
          </p:cNvGraphicFramePr>
          <p:nvPr>
            <p:extLst/>
          </p:nvPr>
        </p:nvGraphicFramePr>
        <p:xfrm>
          <a:off x="1237060" y="3439716"/>
          <a:ext cx="1351359" cy="751284"/>
        </p:xfrm>
        <a:graphic>
          <a:graphicData uri="http://schemas.openxmlformats.org/presentationml/2006/ole">
            <mc:AlternateContent xmlns:mc="http://schemas.openxmlformats.org/markup-compatibility/2006">
              <mc:Choice xmlns:v="urn:schemas-microsoft-com:vml" Requires="v">
                <p:oleObj spid="_x0000_s12341" name="Equation" r:id="rId4" imgW="457200" imgH="253800" progId="Equation.DSMT4">
                  <p:embed/>
                </p:oleObj>
              </mc:Choice>
              <mc:Fallback>
                <p:oleObj name="Equation" r:id="rId4" imgW="457200" imgH="253800" progId="Equation.DSMT4">
                  <p:embed/>
                  <p:pic>
                    <p:nvPicPr>
                      <p:cNvPr id="0" name=""/>
                      <p:cNvPicPr>
                        <a:picLocks noChangeAspect="1" noChangeArrowheads="1"/>
                      </p:cNvPicPr>
                      <p:nvPr/>
                    </p:nvPicPr>
                    <p:blipFill>
                      <a:blip r:embed="rId5"/>
                      <a:srcRect/>
                      <a:stretch>
                        <a:fillRect/>
                      </a:stretch>
                    </p:blipFill>
                    <p:spPr bwMode="auto">
                      <a:xfrm>
                        <a:off x="1237060" y="3439716"/>
                        <a:ext cx="1351359" cy="751284"/>
                      </a:xfrm>
                      <a:prstGeom prst="rect">
                        <a:avLst/>
                      </a:prstGeom>
                      <a:noFill/>
                      <a:ln>
                        <a:noFill/>
                      </a:ln>
                      <a:extLst/>
                    </p:spPr>
                  </p:pic>
                </p:oleObj>
              </mc:Fallback>
            </mc:AlternateContent>
          </a:graphicData>
        </a:graphic>
      </p:graphicFrame>
      <p:pic>
        <p:nvPicPr>
          <p:cNvPr id="471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065"/>
          <a:stretch/>
        </p:blipFill>
        <p:spPr bwMode="auto">
          <a:xfrm>
            <a:off x="4778512" y="993696"/>
            <a:ext cx="3222488" cy="254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2" name="Rectangle 2"/>
          <p:cNvSpPr>
            <a:spLocks noChangeArrowheads="1"/>
          </p:cNvSpPr>
          <p:nvPr/>
        </p:nvSpPr>
        <p:spPr bwMode="auto">
          <a:xfrm>
            <a:off x="1303020" y="914400"/>
            <a:ext cx="344043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5000"/>
              </a:spcBef>
            </a:pPr>
            <a:r>
              <a:rPr lang="en-US" sz="2400" dirty="0">
                <a:solidFill>
                  <a:srgbClr val="000000"/>
                </a:solidFill>
                <a:latin typeface="+mj-lt"/>
              </a:rPr>
              <a:t>A = plays volleyball</a:t>
            </a:r>
          </a:p>
          <a:p>
            <a:pPr>
              <a:spcBef>
                <a:spcPct val="35000"/>
              </a:spcBef>
            </a:pPr>
            <a:r>
              <a:rPr lang="en-US" sz="2400" dirty="0">
                <a:solidFill>
                  <a:srgbClr val="000000"/>
                </a:solidFill>
                <a:latin typeface="+mj-lt"/>
              </a:rPr>
              <a:t>B = plays softball</a:t>
            </a:r>
          </a:p>
          <a:p>
            <a:pPr>
              <a:spcBef>
                <a:spcPct val="35000"/>
              </a:spcBef>
            </a:pPr>
            <a:r>
              <a:rPr lang="en-US" sz="2400" dirty="0">
                <a:solidFill>
                  <a:srgbClr val="000000"/>
                </a:solidFill>
                <a:latin typeface="+mj-lt"/>
              </a:rPr>
              <a:t>What is the probability that a female does </a:t>
            </a:r>
            <a:r>
              <a:rPr lang="en-US" sz="2400" b="1" dirty="0">
                <a:solidFill>
                  <a:srgbClr val="000000"/>
                </a:solidFill>
                <a:latin typeface="+mj-lt"/>
              </a:rPr>
              <a:t>not </a:t>
            </a:r>
            <a:r>
              <a:rPr lang="en-US" sz="2400" dirty="0">
                <a:solidFill>
                  <a:srgbClr val="000000"/>
                </a:solidFill>
                <a:latin typeface="+mj-lt"/>
              </a:rPr>
              <a:t>play volleyball?</a:t>
            </a:r>
          </a:p>
        </p:txBody>
      </p:sp>
      <p:graphicFrame>
        <p:nvGraphicFramePr>
          <p:cNvPr id="2" name="Object 1"/>
          <p:cNvGraphicFramePr>
            <a:graphicFrameLocks noChangeAspect="1"/>
          </p:cNvGraphicFramePr>
          <p:nvPr>
            <p:extLst/>
          </p:nvPr>
        </p:nvGraphicFramePr>
        <p:xfrm>
          <a:off x="2571750" y="3314700"/>
          <a:ext cx="1712119" cy="1094185"/>
        </p:xfrm>
        <a:graphic>
          <a:graphicData uri="http://schemas.openxmlformats.org/presentationml/2006/ole">
            <mc:AlternateContent xmlns:mc="http://schemas.openxmlformats.org/markup-compatibility/2006">
              <mc:Choice xmlns:v="urn:schemas-microsoft-com:vml" Requires="v">
                <p:oleObj spid="_x0000_s12342" name="Equation" r:id="rId7" imgW="634680" imgH="406080" progId="Equation.DSMT4">
                  <p:embed/>
                </p:oleObj>
              </mc:Choice>
              <mc:Fallback>
                <p:oleObj name="Equation" r:id="rId7" imgW="634680" imgH="406080" progId="Equation.DSMT4">
                  <p:embed/>
                  <p:pic>
                    <p:nvPicPr>
                      <p:cNvPr id="0" name=""/>
                      <p:cNvPicPr>
                        <a:picLocks noChangeAspect="1" noChangeArrowheads="1"/>
                      </p:cNvPicPr>
                      <p:nvPr/>
                    </p:nvPicPr>
                    <p:blipFill>
                      <a:blip r:embed="rId8"/>
                      <a:srcRect/>
                      <a:stretch>
                        <a:fillRect/>
                      </a:stretch>
                    </p:blipFill>
                    <p:spPr bwMode="auto">
                      <a:xfrm>
                        <a:off x="2571750" y="3314700"/>
                        <a:ext cx="1712119" cy="10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nvPr>
        </p:nvGraphicFramePr>
        <p:xfrm>
          <a:off x="4288822" y="3143250"/>
          <a:ext cx="1654778" cy="1468636"/>
        </p:xfrm>
        <a:graphic>
          <a:graphicData uri="http://schemas.openxmlformats.org/presentationml/2006/ole">
            <mc:AlternateContent xmlns:mc="http://schemas.openxmlformats.org/markup-compatibility/2006">
              <mc:Choice xmlns:v="urn:schemas-microsoft-com:vml" Requires="v">
                <p:oleObj spid="_x0000_s12343" name="Equation" r:id="rId9" imgW="457200" imgH="406080" progId="Equation.DSMT4">
                  <p:embed/>
                </p:oleObj>
              </mc:Choice>
              <mc:Fallback>
                <p:oleObj name="Equation" r:id="rId9" imgW="457200" imgH="406080" progId="Equation.DSMT4">
                  <p:embed/>
                  <p:pic>
                    <p:nvPicPr>
                      <p:cNvPr id="0" name=""/>
                      <p:cNvPicPr>
                        <a:picLocks noChangeAspect="1" noChangeArrowheads="1"/>
                      </p:cNvPicPr>
                      <p:nvPr/>
                    </p:nvPicPr>
                    <p:blipFill>
                      <a:blip r:embed="rId10"/>
                      <a:srcRect/>
                      <a:stretch>
                        <a:fillRect/>
                      </a:stretch>
                    </p:blipFill>
                    <p:spPr bwMode="auto">
                      <a:xfrm>
                        <a:off x="4288822" y="3143250"/>
                        <a:ext cx="1654778" cy="14686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43630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 3-1 Understandings:</a:t>
            </a:r>
            <a:endParaRPr lang="en-US" dirty="0"/>
          </a:p>
        </p:txBody>
      </p:sp>
      <p:sp>
        <p:nvSpPr>
          <p:cNvPr id="3" name="Content Placeholder 2"/>
          <p:cNvSpPr>
            <a:spLocks noGrp="1"/>
          </p:cNvSpPr>
          <p:nvPr>
            <p:ph sz="quarter" idx="13"/>
          </p:nvPr>
        </p:nvSpPr>
        <p:spPr/>
        <p:txBody>
          <a:bodyPr>
            <a:normAutofit fontScale="62500" lnSpcReduction="20000"/>
          </a:bodyPr>
          <a:lstStyle/>
          <a:p>
            <a:pPr lvl="0"/>
            <a:r>
              <a:rPr lang="en-US" dirty="0" smtClean="0"/>
              <a:t>Use </a:t>
            </a:r>
            <a:r>
              <a:rPr lang="en-US" dirty="0"/>
              <a:t>set notation as a way to algebraically represent complex networks of events or real world objects.</a:t>
            </a:r>
          </a:p>
          <a:p>
            <a:pPr lvl="0"/>
            <a:r>
              <a:rPr lang="en-US" dirty="0"/>
              <a:t>Represent everyday occurrences mathematically through the use of unions, intersections, complements and their sets and subsets. </a:t>
            </a:r>
          </a:p>
          <a:p>
            <a:pPr lvl="0"/>
            <a:r>
              <a:rPr lang="en-US" dirty="0"/>
              <a:t>Use Venn Diagrams to represent the interactions between different sets, events or probabilities.</a:t>
            </a:r>
          </a:p>
          <a:p>
            <a:pPr lvl="0"/>
            <a:r>
              <a:rPr lang="en-US" dirty="0"/>
              <a:t>Find conditional probabilities by using a formula or a two-way frequency table.</a:t>
            </a:r>
          </a:p>
          <a:p>
            <a:pPr lvl="0"/>
            <a:r>
              <a:rPr lang="en-US" dirty="0" smtClean="0"/>
              <a:t>Analyze </a:t>
            </a:r>
            <a:r>
              <a:rPr lang="en-US" dirty="0"/>
              <a:t>games of chance, business decisions, public health issues and a variety of other parts of everyday life can be with probability.</a:t>
            </a:r>
          </a:p>
          <a:p>
            <a:pPr lvl="0"/>
            <a:r>
              <a:rPr lang="en-US" dirty="0"/>
              <a:t>Model situations involving conditional probability with two-way frequency tables and/or Venn Diagrams.</a:t>
            </a:r>
          </a:p>
          <a:p>
            <a:endParaRPr lang="en-US" dirty="0"/>
          </a:p>
        </p:txBody>
      </p:sp>
    </p:spTree>
    <p:extLst>
      <p:ext uri="{BB962C8B-B14F-4D97-AF65-F5344CB8AC3E}">
        <p14:creationId xmlns:p14="http://schemas.microsoft.com/office/powerpoint/2010/main" val="103355645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514350"/>
            <a:ext cx="5829300" cy="1957388"/>
          </a:xfrm>
          <a:solidFill>
            <a:schemeClr val="bg1"/>
          </a:solidFill>
          <a:ln w="76200">
            <a:solidFill>
              <a:srgbClr val="00B0F0"/>
            </a:solidFill>
          </a:ln>
        </p:spPr>
        <p:txBody>
          <a:bodyPr>
            <a:normAutofit fontScale="90000"/>
          </a:bodyPr>
          <a:lstStyle/>
          <a:p>
            <a:r>
              <a:rPr lang="en-US" sz="4500" dirty="0"/>
              <a:t>Mutually Exclusive Practice WS</a:t>
            </a:r>
          </a:p>
        </p:txBody>
      </p:sp>
      <p:sp>
        <p:nvSpPr>
          <p:cNvPr id="3" name="Subtitle 2"/>
          <p:cNvSpPr>
            <a:spLocks noGrp="1"/>
          </p:cNvSpPr>
          <p:nvPr>
            <p:ph type="subTitle" idx="1"/>
          </p:nvPr>
        </p:nvSpPr>
        <p:spPr>
          <a:xfrm>
            <a:off x="2171700" y="2914650"/>
            <a:ext cx="4800600" cy="628650"/>
          </a:xfrm>
          <a:solidFill>
            <a:schemeClr val="bg1"/>
          </a:solidFill>
        </p:spPr>
        <p:txBody>
          <a:bodyPr>
            <a:normAutofit fontScale="85000" lnSpcReduction="10000"/>
          </a:bodyPr>
          <a:lstStyle/>
          <a:p>
            <a:r>
              <a:rPr lang="en-US" dirty="0" smtClean="0"/>
              <a:t>Use your notes to help you out.</a:t>
            </a:r>
            <a:endParaRPr lang="en-US" dirty="0"/>
          </a:p>
        </p:txBody>
      </p:sp>
    </p:spTree>
    <p:extLst>
      <p:ext uri="{BB962C8B-B14F-4D97-AF65-F5344CB8AC3E}">
        <p14:creationId xmlns:p14="http://schemas.microsoft.com/office/powerpoint/2010/main" val="1447383871"/>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514350"/>
            <a:ext cx="5829300" cy="1957388"/>
          </a:xfrm>
          <a:solidFill>
            <a:schemeClr val="bg1"/>
          </a:solidFill>
          <a:ln w="76200">
            <a:solidFill>
              <a:srgbClr val="00B0F0"/>
            </a:solidFill>
          </a:ln>
        </p:spPr>
        <p:txBody>
          <a:bodyPr/>
          <a:lstStyle/>
          <a:p>
            <a:r>
              <a:rPr lang="en-US" sz="4500" dirty="0"/>
              <a:t>Using Venn Diagrams HW WS</a:t>
            </a:r>
          </a:p>
        </p:txBody>
      </p:sp>
      <p:sp>
        <p:nvSpPr>
          <p:cNvPr id="3" name="Subtitle 2"/>
          <p:cNvSpPr>
            <a:spLocks noGrp="1"/>
          </p:cNvSpPr>
          <p:nvPr>
            <p:ph type="subTitle" idx="1"/>
          </p:nvPr>
        </p:nvSpPr>
        <p:spPr>
          <a:xfrm>
            <a:off x="2171700" y="2914650"/>
            <a:ext cx="4800600" cy="628650"/>
          </a:xfrm>
          <a:solidFill>
            <a:schemeClr val="bg1"/>
          </a:solidFill>
        </p:spPr>
        <p:txBody>
          <a:bodyPr>
            <a:normAutofit fontScale="85000" lnSpcReduction="10000"/>
          </a:bodyPr>
          <a:lstStyle/>
          <a:p>
            <a:r>
              <a:rPr lang="en-US" dirty="0" smtClean="0"/>
              <a:t>Use your notes to help you out.</a:t>
            </a:r>
            <a:endParaRPr lang="en-US" dirty="0"/>
          </a:p>
        </p:txBody>
      </p:sp>
    </p:spTree>
    <p:extLst>
      <p:ext uri="{BB962C8B-B14F-4D97-AF65-F5344CB8AC3E}">
        <p14:creationId xmlns:p14="http://schemas.microsoft.com/office/powerpoint/2010/main" val="2555081008"/>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sz="quarter" idx="13"/>
          </p:nvPr>
        </p:nvSpPr>
        <p:spPr>
          <a:xfrm>
            <a:off x="228600" y="1352550"/>
            <a:ext cx="6096000" cy="3276600"/>
          </a:xfrm>
        </p:spPr>
        <p:txBody>
          <a:bodyPr>
            <a:normAutofit lnSpcReduction="10000"/>
          </a:bodyPr>
          <a:lstStyle/>
          <a:p>
            <a:pPr marL="0" indent="0">
              <a:buNone/>
            </a:pPr>
            <a:r>
              <a:rPr lang="en-US" sz="2400" dirty="0" smtClean="0"/>
              <a:t>A guidance counselor is planning schedules for 30 students. 16 say they want to take French, 16 want to take Spanish, and 11 want to take Latin. 5 say they want to take both French and Latin, and of these, 3 want to take Spanish as well. 5 only want Latin and 8 only want Spanish. How many students want French only? </a:t>
            </a:r>
            <a:endParaRPr lang="en-US" sz="2400"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28750"/>
            <a:ext cx="286876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53502"/>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take 2!</a:t>
            </a:r>
            <a:endParaRPr lang="en-US" dirty="0"/>
          </a:p>
        </p:txBody>
      </p:sp>
      <p:sp>
        <p:nvSpPr>
          <p:cNvPr id="4" name="Rectangle 2"/>
          <p:cNvSpPr>
            <a:spLocks noChangeArrowheads="1"/>
          </p:cNvSpPr>
          <p:nvPr/>
        </p:nvSpPr>
        <p:spPr bwMode="auto">
          <a:xfrm>
            <a:off x="0" y="1346549"/>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CA" altLang="en-US" dirty="0"/>
              <a:t>A new guidance counsellor is planning schedules for 23 language students, each of which must take at least one of the three offerings.  </a:t>
            </a:r>
            <a:r>
              <a:rPr lang="en-CA" altLang="en-US" dirty="0" smtClean="0"/>
              <a:t>It </a:t>
            </a:r>
            <a:r>
              <a:rPr lang="en-CA" altLang="en-US" dirty="0"/>
              <a:t>turns out that 15 students say they want to take French, 14 want to take Spanish, and 12 want to take </a:t>
            </a:r>
            <a:r>
              <a:rPr lang="en-CA" altLang="en-US" dirty="0" smtClean="0"/>
              <a:t>Latin.  Seven </a:t>
            </a:r>
            <a:r>
              <a:rPr lang="en-CA" altLang="en-US" dirty="0"/>
              <a:t>say they want to take both French and Spanish, nine want Spanish and </a:t>
            </a:r>
            <a:r>
              <a:rPr lang="en-CA" altLang="en-US" dirty="0" smtClean="0"/>
              <a:t>Latin, </a:t>
            </a:r>
            <a:r>
              <a:rPr lang="en-CA" altLang="en-US" dirty="0"/>
              <a:t>and 6 want French and </a:t>
            </a:r>
            <a:r>
              <a:rPr lang="en-CA" altLang="en-US" dirty="0" smtClean="0"/>
              <a:t>Latin.</a:t>
            </a:r>
            <a:endParaRPr lang="en-US" altLang="en-US" dirty="0"/>
          </a:p>
        </p:txBody>
      </p:sp>
      <p:sp>
        <p:nvSpPr>
          <p:cNvPr id="5" name="Rectangle 3"/>
          <p:cNvSpPr>
            <a:spLocks noChangeArrowheads="1"/>
          </p:cNvSpPr>
          <p:nvPr/>
        </p:nvSpPr>
        <p:spPr bwMode="auto">
          <a:xfrm>
            <a:off x="-15766" y="3046476"/>
            <a:ext cx="1004870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lphaLcParenBoth"/>
              <a:tabLst/>
            </a:pPr>
            <a:r>
              <a:rPr lang="en-CA" altLang="en-US" dirty="0" smtClean="0"/>
              <a:t>How </a:t>
            </a:r>
            <a:r>
              <a:rPr lang="en-CA" altLang="en-US" dirty="0"/>
              <a:t>many students want </a:t>
            </a:r>
            <a:r>
              <a:rPr lang="en-CA" altLang="en-US" dirty="0" smtClean="0"/>
              <a:t>Latin </a:t>
            </a:r>
            <a:r>
              <a:rPr lang="en-CA" altLang="en-US" dirty="0"/>
              <a:t>only</a:t>
            </a:r>
            <a:r>
              <a:rPr lang="en-CA" altLang="en-US" dirty="0" smtClean="0"/>
              <a:t>?</a:t>
            </a:r>
          </a:p>
          <a:p>
            <a:pPr marL="342900" marR="0" lvl="0" indent="-342900" algn="l" defTabSz="914400" rtl="0" eaLnBrk="0" fontAlgn="base" latinLnBrk="0" hangingPunct="0">
              <a:lnSpc>
                <a:spcPct val="100000"/>
              </a:lnSpc>
              <a:spcBef>
                <a:spcPct val="0"/>
              </a:spcBef>
              <a:spcAft>
                <a:spcPct val="0"/>
              </a:spcAft>
              <a:buClrTx/>
              <a:buSzTx/>
              <a:buFontTx/>
              <a:buAutoNum type="alphaLcParenBoth"/>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lang="en-CA" altLang="en-US" dirty="0"/>
              <a:t>(b) How many students study at least two languages</a:t>
            </a:r>
            <a:r>
              <a:rPr lang="en-CA" altLang="en-US" dirty="0" smtClean="0"/>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lang="en-CA" altLang="en-US" dirty="0"/>
              <a:t>(c) How many students study French or Spanish</a:t>
            </a:r>
            <a:r>
              <a:rPr lang="en-CA" altLang="en-US" dirty="0" smtClean="0"/>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lang="en-CA" altLang="en-US" dirty="0"/>
              <a:t>(d) How many students study French and Spanish?</a:t>
            </a: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23877"/>
            <a:ext cx="2405515" cy="210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4114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14400"/>
            <a:ext cx="2762250" cy="276225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500" b="22916"/>
          <a:stretch/>
        </p:blipFill>
        <p:spPr>
          <a:xfrm>
            <a:off x="5695950" y="742950"/>
            <a:ext cx="3333750" cy="2156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941" y="2146583"/>
            <a:ext cx="2876550" cy="2876550"/>
          </a:xfrm>
          <a:prstGeom prst="rect">
            <a:avLst/>
          </a:prstGeom>
        </p:spPr>
      </p:pic>
      <p:sp>
        <p:nvSpPr>
          <p:cNvPr id="5" name="TextBox 4"/>
          <p:cNvSpPr txBox="1"/>
          <p:nvPr/>
        </p:nvSpPr>
        <p:spPr>
          <a:xfrm>
            <a:off x="1543050" y="228601"/>
            <a:ext cx="6286500" cy="923330"/>
          </a:xfrm>
          <a:prstGeom prst="rect">
            <a:avLst/>
          </a:prstGeom>
          <a:noFill/>
        </p:spPr>
        <p:txBody>
          <a:bodyPr wrap="square" rtlCol="0">
            <a:spAutoFit/>
          </a:bodyPr>
          <a:lstStyle/>
          <a:p>
            <a:pPr algn="ctr"/>
            <a:r>
              <a:rPr lang="en-US" sz="2700" dirty="0">
                <a:latin typeface="Calibri" panose="020F0502020204030204" pitchFamily="34" charset="0"/>
              </a:rPr>
              <a:t>Mutually Exclusive and Overlapping Practice</a:t>
            </a:r>
          </a:p>
        </p:txBody>
      </p:sp>
    </p:spTree>
    <p:extLst>
      <p:ext uri="{BB962C8B-B14F-4D97-AF65-F5344CB8AC3E}">
        <p14:creationId xmlns:p14="http://schemas.microsoft.com/office/powerpoint/2010/main" val="999608271"/>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1516857"/>
            <a:ext cx="2800350" cy="145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WordArt 2"/>
          <p:cNvSpPr>
            <a:spLocks noChangeArrowheads="1" noChangeShapeType="1" noTextEdit="1"/>
          </p:cNvSpPr>
          <p:nvPr/>
        </p:nvSpPr>
        <p:spPr bwMode="auto">
          <a:xfrm>
            <a:off x="2436019" y="91678"/>
            <a:ext cx="4193381" cy="47982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gradFill rotWithShape="1">
                  <a:gsLst>
                    <a:gs pos="0">
                      <a:srgbClr val="0066CC"/>
                    </a:gs>
                    <a:gs pos="100000">
                      <a:srgbClr val="FFFFFF"/>
                    </a:gs>
                  </a:gsLst>
                  <a:lin ang="5400000" scaled="1"/>
                </a:gradFill>
                <a:effectLst>
                  <a:outerShdw dist="35921" dir="2700000" algn="ctr" rotWithShape="0">
                    <a:srgbClr val="868686"/>
                  </a:outerShdw>
                </a:effectLst>
                <a:latin typeface="Century Gothic" pitchFamily="34" charset="0"/>
              </a:rPr>
              <a:t>Warm-up  </a:t>
            </a:r>
          </a:p>
        </p:txBody>
      </p:sp>
      <p:sp>
        <p:nvSpPr>
          <p:cNvPr id="28675" name="Text Box 4"/>
          <p:cNvSpPr txBox="1">
            <a:spLocks noChangeArrowheads="1"/>
          </p:cNvSpPr>
          <p:nvPr/>
        </p:nvSpPr>
        <p:spPr bwMode="auto">
          <a:xfrm>
            <a:off x="76200" y="628651"/>
            <a:ext cx="8763000" cy="412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spcBef>
                <a:spcPct val="50000"/>
              </a:spcBef>
              <a:defRPr/>
            </a:pPr>
            <a:r>
              <a:rPr lang="en-US" sz="2100" b="1" dirty="0">
                <a:latin typeface="Century Gothic" pitchFamily="34" charset="0"/>
              </a:rPr>
              <a:t>Howard is playing a carnival game. The object of the game is to predict the </a:t>
            </a:r>
            <a:r>
              <a:rPr lang="en-US" sz="2100" b="1" u="sng" dirty="0">
                <a:solidFill>
                  <a:srgbClr val="FF0000"/>
                </a:solidFill>
                <a:latin typeface="Century Gothic" pitchFamily="34" charset="0"/>
              </a:rPr>
              <a:t>sum</a:t>
            </a:r>
            <a:r>
              <a:rPr lang="en-US" sz="2100" b="1" dirty="0">
                <a:solidFill>
                  <a:srgbClr val="FF0000"/>
                </a:solidFill>
                <a:latin typeface="Century Gothic" pitchFamily="34" charset="0"/>
              </a:rPr>
              <a:t> </a:t>
            </a:r>
            <a:r>
              <a:rPr lang="en-US" sz="2100" b="1" dirty="0">
                <a:latin typeface="Century Gothic" pitchFamily="34" charset="0"/>
              </a:rPr>
              <a:t>you will get by spinning spinner A and then spinner B. </a:t>
            </a:r>
          </a:p>
          <a:p>
            <a:pPr marL="0" indent="0" eaLnBrk="1" hangingPunct="1">
              <a:spcBef>
                <a:spcPct val="50000"/>
              </a:spcBef>
              <a:defRPr/>
            </a:pPr>
            <a:r>
              <a:rPr lang="en-US" sz="1350" dirty="0">
                <a:latin typeface="Century Gothic" pitchFamily="34" charset="0"/>
              </a:rPr>
              <a:t> </a:t>
            </a:r>
            <a:endParaRPr lang="en-US" sz="1350" dirty="0">
              <a:solidFill>
                <a:srgbClr val="000000"/>
              </a:solidFill>
              <a:latin typeface="Century Gothic" pitchFamily="34" charset="0"/>
            </a:endParaRPr>
          </a:p>
          <a:p>
            <a:pPr eaLnBrk="1" hangingPunct="1">
              <a:spcBef>
                <a:spcPct val="50000"/>
              </a:spcBef>
              <a:buFontTx/>
              <a:buAutoNum type="arabicParenR"/>
              <a:defRPr/>
            </a:pPr>
            <a:r>
              <a:rPr lang="en-US" sz="2100" dirty="0">
                <a:solidFill>
                  <a:srgbClr val="000000"/>
                </a:solidFill>
                <a:latin typeface="Century Gothic" pitchFamily="34" charset="0"/>
              </a:rPr>
              <a:t>List the sample space.</a:t>
            </a:r>
          </a:p>
          <a:p>
            <a:pPr eaLnBrk="1" hangingPunct="1">
              <a:spcBef>
                <a:spcPct val="50000"/>
              </a:spcBef>
              <a:buFontTx/>
              <a:buAutoNum type="arabicParenR"/>
              <a:defRPr/>
            </a:pPr>
            <a:endParaRPr lang="en-US" sz="2100" dirty="0">
              <a:solidFill>
                <a:srgbClr val="000000"/>
              </a:solidFill>
              <a:latin typeface="Century Gothic" pitchFamily="34" charset="0"/>
            </a:endParaRPr>
          </a:p>
          <a:p>
            <a:pPr eaLnBrk="1" hangingPunct="1">
              <a:spcBef>
                <a:spcPct val="50000"/>
              </a:spcBef>
              <a:buFontTx/>
              <a:buAutoNum type="arabicParenR"/>
              <a:defRPr/>
            </a:pPr>
            <a:r>
              <a:rPr lang="en-US" sz="2100" dirty="0">
                <a:solidFill>
                  <a:srgbClr val="000000"/>
                </a:solidFill>
                <a:latin typeface="Century Gothic" pitchFamily="34" charset="0"/>
              </a:rPr>
              <a:t>What is the probability Howard gets a sum of 5?</a:t>
            </a:r>
          </a:p>
          <a:p>
            <a:pPr eaLnBrk="1" hangingPunct="1">
              <a:spcBef>
                <a:spcPct val="50000"/>
              </a:spcBef>
              <a:buFontTx/>
              <a:buAutoNum type="arabicParenR"/>
              <a:defRPr/>
            </a:pPr>
            <a:endParaRPr lang="en-US" sz="2100" dirty="0">
              <a:solidFill>
                <a:srgbClr val="000000"/>
              </a:solidFill>
              <a:latin typeface="Century Gothic" pitchFamily="34" charset="0"/>
            </a:endParaRPr>
          </a:p>
          <a:p>
            <a:pPr eaLnBrk="1" hangingPunct="1">
              <a:spcBef>
                <a:spcPct val="50000"/>
              </a:spcBef>
              <a:buFontTx/>
              <a:buAutoNum type="arabicParenR"/>
              <a:defRPr/>
            </a:pPr>
            <a:r>
              <a:rPr lang="en-US" sz="2100" dirty="0">
                <a:solidFill>
                  <a:srgbClr val="000000"/>
                </a:solidFill>
                <a:latin typeface="Century Gothic" pitchFamily="34" charset="0"/>
              </a:rPr>
              <a:t>Suppose that Howard gets a 3 on Spinner A, what is the new probability of him getting a sum of 5?</a:t>
            </a:r>
          </a:p>
        </p:txBody>
      </p:sp>
      <p:sp>
        <p:nvSpPr>
          <p:cNvPr id="2" name="TextBox 1"/>
          <p:cNvSpPr txBox="1">
            <a:spLocks noChangeArrowheads="1"/>
          </p:cNvSpPr>
          <p:nvPr/>
        </p:nvSpPr>
        <p:spPr bwMode="auto">
          <a:xfrm>
            <a:off x="4914900" y="3371851"/>
            <a:ext cx="23431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700" b="1" dirty="0">
                <a:solidFill>
                  <a:srgbClr val="FF0000"/>
                </a:solidFill>
                <a:latin typeface="Century Gothic" pitchFamily="34" charset="0"/>
              </a:rPr>
              <a:t>3/12 or 1/4</a:t>
            </a:r>
          </a:p>
        </p:txBody>
      </p:sp>
      <p:sp>
        <p:nvSpPr>
          <p:cNvPr id="7" name="TextBox 6"/>
          <p:cNvSpPr txBox="1">
            <a:spLocks noChangeArrowheads="1"/>
          </p:cNvSpPr>
          <p:nvPr/>
        </p:nvSpPr>
        <p:spPr bwMode="auto">
          <a:xfrm>
            <a:off x="5200650" y="4574381"/>
            <a:ext cx="1485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000" b="1" dirty="0">
                <a:solidFill>
                  <a:srgbClr val="FF0000"/>
                </a:solidFill>
                <a:latin typeface="Century Gothic" pitchFamily="34" charset="0"/>
              </a:rPr>
              <a:t>1/3</a:t>
            </a:r>
          </a:p>
        </p:txBody>
      </p:sp>
    </p:spTree>
    <p:extLst>
      <p:ext uri="{BB962C8B-B14F-4D97-AF65-F5344CB8AC3E}">
        <p14:creationId xmlns:p14="http://schemas.microsoft.com/office/powerpoint/2010/main" val="3639043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usefulness of probability…</a:t>
            </a:r>
            <a:endParaRPr lang="en-US" dirty="0"/>
          </a:p>
        </p:txBody>
      </p:sp>
      <p:sp>
        <p:nvSpPr>
          <p:cNvPr id="3" name="Content Placeholder 2"/>
          <p:cNvSpPr>
            <a:spLocks noGrp="1"/>
          </p:cNvSpPr>
          <p:nvPr>
            <p:ph sz="quarter" idx="13"/>
          </p:nvPr>
        </p:nvSpPr>
        <p:spPr>
          <a:xfrm>
            <a:off x="68317" y="1352550"/>
            <a:ext cx="9067800" cy="3581400"/>
          </a:xfrm>
        </p:spPr>
        <p:txBody>
          <a:bodyPr>
            <a:noAutofit/>
          </a:bodyPr>
          <a:lstStyle/>
          <a:p>
            <a:r>
              <a:rPr lang="en-US" sz="1800" dirty="0"/>
              <a:t>Imagine the last time you entered to win a raffle at a fair or carnival. You look at your ticket, 562104. As they begin to call off the winning ticket, you hear 562, but everyone has the same first 3 digits. Then 1 and 0 are called off. You know that excited feeling you get? Did you know there is a lot of math behind that instinct you feel that you might just win the prize? </a:t>
            </a:r>
            <a:endParaRPr lang="en-US" sz="1800" dirty="0" smtClean="0"/>
          </a:p>
          <a:p>
            <a:r>
              <a:rPr lang="en-US" sz="1800" dirty="0" smtClean="0"/>
              <a:t>Now </a:t>
            </a:r>
            <a:r>
              <a:rPr lang="en-US" sz="1800" dirty="0"/>
              <a:t>imagine those times when you are waiting to get your latest grade back on your English test. You’re really not sure how you did, but as your teacher starts to talk about test results, her body language just isn’t positive. She keeps saying things like “well, you guys tried hard.” Again, there is significant math happening behind that sinking feeling you now have. </a:t>
            </a:r>
            <a:endParaRPr lang="en-US" sz="1800" dirty="0" smtClean="0"/>
          </a:p>
          <a:p>
            <a:r>
              <a:rPr lang="en-US" sz="1800" dirty="0" smtClean="0"/>
              <a:t>Probability </a:t>
            </a:r>
            <a:r>
              <a:rPr lang="en-US" sz="1800" dirty="0"/>
              <a:t>can be used to formalize the way real-life conditions change the way we look at the </a:t>
            </a:r>
            <a:r>
              <a:rPr lang="en-US" sz="1800" dirty="0" smtClean="0"/>
              <a:t>world</a:t>
            </a:r>
            <a:endParaRPr lang="en-US" sz="1800" dirty="0"/>
          </a:p>
        </p:txBody>
      </p:sp>
    </p:spTree>
    <p:extLst>
      <p:ext uri="{BB962C8B-B14F-4D97-AF65-F5344CB8AC3E}">
        <p14:creationId xmlns:p14="http://schemas.microsoft.com/office/powerpoint/2010/main" val="3668076167"/>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50" dirty="0"/>
              <a:t>Conditional Probability</a:t>
            </a:r>
          </a:p>
        </p:txBody>
      </p:sp>
      <p:sp>
        <p:nvSpPr>
          <p:cNvPr id="34819" name="Rectangle 3"/>
          <p:cNvSpPr>
            <a:spLocks noGrp="1" noChangeArrowheads="1"/>
          </p:cNvSpPr>
          <p:nvPr>
            <p:ph type="body" idx="1"/>
          </p:nvPr>
        </p:nvSpPr>
        <p:spPr/>
        <p:txBody>
          <a:bodyPr/>
          <a:lstStyle/>
          <a:p>
            <a:pPr eaLnBrk="1" hangingPunct="1"/>
            <a:r>
              <a:rPr lang="en-US" sz="3600" dirty="0"/>
              <a:t>Contains a condition that </a:t>
            </a:r>
            <a:r>
              <a:rPr lang="en-US" sz="3600" b="1" i="1" dirty="0">
                <a:solidFill>
                  <a:srgbClr val="FF0000"/>
                </a:solidFill>
              </a:rPr>
              <a:t>limits (or restricts)</a:t>
            </a:r>
            <a:r>
              <a:rPr lang="en-US" sz="3600" dirty="0">
                <a:solidFill>
                  <a:srgbClr val="FF0000"/>
                </a:solidFill>
              </a:rPr>
              <a:t> </a:t>
            </a:r>
            <a:r>
              <a:rPr lang="en-US" sz="3600" dirty="0"/>
              <a:t>the sample space for an event </a:t>
            </a:r>
          </a:p>
        </p:txBody>
      </p:sp>
      <p:sp>
        <p:nvSpPr>
          <p:cNvPr id="34820" name="Rectangle 5"/>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Tree>
    <p:extLst>
      <p:ext uri="{BB962C8B-B14F-4D97-AF65-F5344CB8AC3E}">
        <p14:creationId xmlns:p14="http://schemas.microsoft.com/office/powerpoint/2010/main" val="202580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50" dirty="0"/>
              <a:t>Conditional Probability</a:t>
            </a:r>
          </a:p>
        </p:txBody>
      </p:sp>
      <p:sp>
        <p:nvSpPr>
          <p:cNvPr id="34819" name="Rectangle 3"/>
          <p:cNvSpPr>
            <a:spLocks noGrp="1" noChangeArrowheads="1"/>
          </p:cNvSpPr>
          <p:nvPr>
            <p:ph type="body" idx="1"/>
          </p:nvPr>
        </p:nvSpPr>
        <p:spPr/>
        <p:txBody>
          <a:bodyPr/>
          <a:lstStyle/>
          <a:p>
            <a:pPr eaLnBrk="1" hangingPunct="1"/>
            <a:r>
              <a:rPr lang="en-US" dirty="0" smtClean="0"/>
              <a:t>Written as</a:t>
            </a:r>
          </a:p>
          <a:p>
            <a:pPr eaLnBrk="1" hangingPunct="1"/>
            <a:endParaRPr lang="en-US" dirty="0" smtClean="0"/>
          </a:p>
          <a:p>
            <a:pPr eaLnBrk="1" hangingPunct="1"/>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i="1" dirty="0" smtClean="0"/>
              <a:t>“</a:t>
            </a:r>
            <a:r>
              <a:rPr lang="en-US" i="1" dirty="0"/>
              <a:t>T</a:t>
            </a:r>
            <a:r>
              <a:rPr lang="en-US" i="1" dirty="0" smtClean="0"/>
              <a:t>he probability of event B, </a:t>
            </a:r>
            <a:r>
              <a:rPr lang="en-US" b="1" i="1" dirty="0" smtClean="0"/>
              <a:t>given</a:t>
            </a:r>
            <a:r>
              <a:rPr lang="en-US" i="1" dirty="0" smtClean="0"/>
              <a:t> event A”</a:t>
            </a:r>
          </a:p>
        </p:txBody>
      </p:sp>
      <p:sp>
        <p:nvSpPr>
          <p:cNvPr id="34820" name="Rectangle 5"/>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aphicFrame>
        <p:nvGraphicFramePr>
          <p:cNvPr id="34821" name="Object 4"/>
          <p:cNvGraphicFramePr>
            <a:graphicFrameLocks noChangeAspect="1"/>
          </p:cNvGraphicFramePr>
          <p:nvPr>
            <p:extLst>
              <p:ext uri="{D42A27DB-BD31-4B8C-83A1-F6EECF244321}">
                <p14:modId xmlns:p14="http://schemas.microsoft.com/office/powerpoint/2010/main" val="474042189"/>
              </p:ext>
            </p:extLst>
          </p:nvPr>
        </p:nvGraphicFramePr>
        <p:xfrm>
          <a:off x="2590800" y="1809750"/>
          <a:ext cx="3751659" cy="1657350"/>
        </p:xfrm>
        <a:graphic>
          <a:graphicData uri="http://schemas.openxmlformats.org/presentationml/2006/ole">
            <mc:AlternateContent xmlns:mc="http://schemas.openxmlformats.org/markup-compatibility/2006">
              <mc:Choice xmlns:v="urn:schemas-microsoft-com:vml" Requires="v">
                <p:oleObj spid="_x0000_s13324" name="Equation" r:id="rId3" imgW="571320" imgH="253800" progId="Equation.DSMT4">
                  <p:embed/>
                </p:oleObj>
              </mc:Choice>
              <mc:Fallback>
                <p:oleObj name="Equation" r:id="rId3" imgW="571320" imgH="253800" progId="Equation.DSMT4">
                  <p:embed/>
                  <p:pic>
                    <p:nvPicPr>
                      <p:cNvPr id="0" name=""/>
                      <p:cNvPicPr>
                        <a:picLocks noChangeAspect="1" noChangeArrowheads="1"/>
                      </p:cNvPicPr>
                      <p:nvPr/>
                    </p:nvPicPr>
                    <p:blipFill>
                      <a:blip r:embed="rId4"/>
                      <a:srcRect/>
                      <a:stretch>
                        <a:fillRect/>
                      </a:stretch>
                    </p:blipFill>
                    <p:spPr bwMode="auto">
                      <a:xfrm>
                        <a:off x="2590800" y="1809750"/>
                        <a:ext cx="3751659" cy="16573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8722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000" dirty="0"/>
              <a:t>Conditional Probability Formula</a:t>
            </a:r>
          </a:p>
        </p:txBody>
      </p:sp>
      <p:sp>
        <p:nvSpPr>
          <p:cNvPr id="34820" name="Rectangle 5"/>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aphicFrame>
        <p:nvGraphicFramePr>
          <p:cNvPr id="34821" name="Object 4"/>
          <p:cNvGraphicFramePr>
            <a:graphicFrameLocks noChangeAspect="1"/>
          </p:cNvGraphicFramePr>
          <p:nvPr>
            <p:extLst>
              <p:ext uri="{D42A27DB-BD31-4B8C-83A1-F6EECF244321}">
                <p14:modId xmlns:p14="http://schemas.microsoft.com/office/powerpoint/2010/main" val="2130683922"/>
              </p:ext>
            </p:extLst>
          </p:nvPr>
        </p:nvGraphicFramePr>
        <p:xfrm>
          <a:off x="1301456" y="1733550"/>
          <a:ext cx="6310505" cy="2286000"/>
        </p:xfrm>
        <a:graphic>
          <a:graphicData uri="http://schemas.openxmlformats.org/presentationml/2006/ole">
            <mc:AlternateContent xmlns:mc="http://schemas.openxmlformats.org/markup-compatibility/2006">
              <mc:Choice xmlns:v="urn:schemas-microsoft-com:vml" Requires="v">
                <p:oleObj spid="_x0000_s14348" name="Equation" r:id="rId3" imgW="1358640" imgH="495000" progId="Equation.DSMT4">
                  <p:embed/>
                </p:oleObj>
              </mc:Choice>
              <mc:Fallback>
                <p:oleObj name="Equation" r:id="rId3" imgW="1358640" imgH="495000" progId="Equation.DSMT4">
                  <p:embed/>
                  <p:pic>
                    <p:nvPicPr>
                      <p:cNvPr id="0" name=""/>
                      <p:cNvPicPr>
                        <a:picLocks noChangeAspect="1" noChangeArrowheads="1"/>
                      </p:cNvPicPr>
                      <p:nvPr/>
                    </p:nvPicPr>
                    <p:blipFill>
                      <a:blip r:embed="rId4"/>
                      <a:srcRect/>
                      <a:stretch>
                        <a:fillRect/>
                      </a:stretch>
                    </p:blipFill>
                    <p:spPr bwMode="auto">
                      <a:xfrm>
                        <a:off x="1301456" y="1733550"/>
                        <a:ext cx="6310505" cy="2286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408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 3-1 Essential Questions:</a:t>
            </a:r>
            <a:endParaRPr lang="en-US" dirty="0"/>
          </a:p>
        </p:txBody>
      </p:sp>
      <p:sp>
        <p:nvSpPr>
          <p:cNvPr id="3" name="Content Placeholder 2"/>
          <p:cNvSpPr>
            <a:spLocks noGrp="1"/>
          </p:cNvSpPr>
          <p:nvPr>
            <p:ph sz="quarter" idx="13"/>
          </p:nvPr>
        </p:nvSpPr>
        <p:spPr/>
        <p:txBody>
          <a:bodyPr>
            <a:normAutofit fontScale="62500" lnSpcReduction="20000"/>
          </a:bodyPr>
          <a:lstStyle/>
          <a:p>
            <a:pPr lvl="0"/>
            <a:r>
              <a:rPr lang="en-US" dirty="0" smtClean="0"/>
              <a:t>How </a:t>
            </a:r>
            <a:r>
              <a:rPr lang="en-US" dirty="0"/>
              <a:t>can I communicate mathematically using set notation?</a:t>
            </a:r>
          </a:p>
          <a:p>
            <a:pPr lvl="0"/>
            <a:r>
              <a:rPr lang="en-US" dirty="0"/>
              <a:t>In what ways can a Venn Diagram represent complex situations?</a:t>
            </a:r>
          </a:p>
          <a:p>
            <a:pPr lvl="0"/>
            <a:r>
              <a:rPr lang="en-US" dirty="0"/>
              <a:t>How can I use a Venn Diagram to organize various sets of data?</a:t>
            </a:r>
          </a:p>
          <a:p>
            <a:pPr lvl="0"/>
            <a:r>
              <a:rPr lang="en-US" dirty="0"/>
              <a:t>How can two-way frequency tables be useful?</a:t>
            </a:r>
          </a:p>
          <a:p>
            <a:pPr lvl="0"/>
            <a:r>
              <a:rPr lang="en-US" dirty="0"/>
              <a:t>How are everyday decisions affected by an understanding of conditional probability?</a:t>
            </a:r>
          </a:p>
          <a:p>
            <a:pPr lvl="0"/>
            <a:r>
              <a:rPr lang="en-US" dirty="0"/>
              <a:t>What options are available to me when I need to calculate conditional probabilities?</a:t>
            </a:r>
          </a:p>
          <a:p>
            <a:pPr lvl="0"/>
            <a:r>
              <a:rPr lang="en-US" dirty="0"/>
              <a:t>What connections does conditional probability have to independence</a:t>
            </a:r>
            <a:r>
              <a:rPr lang="en-US" dirty="0" smtClean="0"/>
              <a:t>?</a:t>
            </a:r>
            <a:endParaRPr lang="en-US" dirty="0"/>
          </a:p>
        </p:txBody>
      </p:sp>
    </p:spTree>
    <p:extLst>
      <p:ext uri="{BB962C8B-B14F-4D97-AF65-F5344CB8AC3E}">
        <p14:creationId xmlns:p14="http://schemas.microsoft.com/office/powerpoint/2010/main" val="165890705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342900"/>
            <a:ext cx="8991600" cy="685800"/>
          </a:xfrm>
        </p:spPr>
        <p:txBody>
          <a:bodyPr>
            <a:normAutofit fontScale="90000"/>
          </a:bodyPr>
          <a:lstStyle/>
          <a:p>
            <a:r>
              <a:rPr lang="en-US" altLang="en-US" dirty="0"/>
              <a:t>Conditional Probability Example</a:t>
            </a:r>
          </a:p>
        </p:txBody>
      </p:sp>
      <p:sp>
        <p:nvSpPr>
          <p:cNvPr id="16387" name="Rectangle 3"/>
          <p:cNvSpPr>
            <a:spLocks noGrp="1" noChangeArrowheads="1"/>
          </p:cNvSpPr>
          <p:nvPr>
            <p:ph type="body" sz="half" idx="1"/>
          </p:nvPr>
        </p:nvSpPr>
        <p:spPr>
          <a:xfrm>
            <a:off x="152400" y="1276350"/>
            <a:ext cx="8991600" cy="3867150"/>
          </a:xfrm>
        </p:spPr>
        <p:txBody>
          <a:bodyPr>
            <a:normAutofit fontScale="92500" lnSpcReduction="10000"/>
          </a:bodyPr>
          <a:lstStyle/>
          <a:p>
            <a:pPr marL="0" indent="0">
              <a:buNone/>
            </a:pPr>
            <a:r>
              <a:rPr lang="en-US" altLang="en-US" sz="2100" dirty="0"/>
              <a:t>Diagnosis using a clinical test </a:t>
            </a:r>
          </a:p>
          <a:p>
            <a:r>
              <a:rPr lang="en-US" altLang="en-US" sz="2100" dirty="0"/>
              <a:t>Sample Space = all patients tested</a:t>
            </a:r>
          </a:p>
          <a:p>
            <a:pPr lvl="1"/>
            <a:r>
              <a:rPr lang="en-US" altLang="en-US" sz="1800" dirty="0"/>
              <a:t>Event A:  Subject has disease</a:t>
            </a:r>
          </a:p>
          <a:p>
            <a:pPr lvl="1"/>
            <a:r>
              <a:rPr lang="en-US" altLang="en-US" sz="1800" dirty="0"/>
              <a:t>Event B:  Test is positive</a:t>
            </a:r>
          </a:p>
          <a:p>
            <a:r>
              <a:rPr lang="en-US" altLang="en-US" sz="2100" dirty="0"/>
              <a:t>Interpret: </a:t>
            </a:r>
          </a:p>
          <a:p>
            <a:pPr marL="1143000" lvl="3" indent="0">
              <a:buNone/>
            </a:pPr>
            <a:r>
              <a:rPr lang="en-US" altLang="en-US" sz="1500" dirty="0"/>
              <a:t>Probability patient has disease and positive test (correct!)</a:t>
            </a:r>
          </a:p>
          <a:p>
            <a:pPr marL="1143000" lvl="3" indent="0">
              <a:buNone/>
            </a:pPr>
            <a:endParaRPr lang="en-US" altLang="en-US" sz="1500" dirty="0"/>
          </a:p>
          <a:p>
            <a:pPr marL="1143000" lvl="3" indent="0">
              <a:buNone/>
            </a:pPr>
            <a:r>
              <a:rPr lang="en-US" altLang="en-US" sz="1500" dirty="0"/>
              <a:t>Probability patient has disease BUT negative test (false negative)             </a:t>
            </a:r>
          </a:p>
          <a:p>
            <a:pPr marL="1143000" lvl="3" indent="0">
              <a:buNone/>
            </a:pPr>
            <a:endParaRPr lang="en-US" altLang="en-US" sz="1500" dirty="0"/>
          </a:p>
          <a:p>
            <a:pPr marL="1143000" lvl="3" indent="0">
              <a:buNone/>
            </a:pPr>
            <a:r>
              <a:rPr lang="en-US" altLang="en-US" sz="1500" dirty="0"/>
              <a:t>Probability patient has no disease BUT positive test (false positive)</a:t>
            </a:r>
          </a:p>
          <a:p>
            <a:pPr marL="1143000" lvl="3" indent="0">
              <a:buNone/>
            </a:pPr>
            <a:endParaRPr lang="en-US" altLang="en-US" sz="1500" dirty="0"/>
          </a:p>
          <a:p>
            <a:pPr marL="1143000" lvl="3" indent="0">
              <a:buNone/>
            </a:pPr>
            <a:r>
              <a:rPr lang="en-US" altLang="en-US" sz="1500" dirty="0"/>
              <a:t>Probability patient has disease given a positive test</a:t>
            </a:r>
          </a:p>
          <a:p>
            <a:pPr marL="1143000" lvl="3" indent="0">
              <a:buNone/>
            </a:pPr>
            <a:endParaRPr lang="en-US" altLang="en-US" sz="1500" dirty="0"/>
          </a:p>
          <a:p>
            <a:pPr marL="1143000" lvl="3" indent="0">
              <a:buNone/>
            </a:pPr>
            <a:r>
              <a:rPr lang="en-US" altLang="en-US" sz="1500" dirty="0"/>
              <a:t>Probability patient has disease given a negative test</a:t>
            </a: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87399"/>
            <a:ext cx="2743200" cy="186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391" name="Object 7"/>
          <p:cNvGraphicFramePr>
            <a:graphicFrameLocks noGrp="1" noChangeAspect="1"/>
          </p:cNvGraphicFramePr>
          <p:nvPr>
            <p:ph sz="half" idx="2"/>
            <p:extLst>
              <p:ext uri="{D42A27DB-BD31-4B8C-83A1-F6EECF244321}">
                <p14:modId xmlns:p14="http://schemas.microsoft.com/office/powerpoint/2010/main" val="4239700723"/>
              </p:ext>
            </p:extLst>
          </p:nvPr>
        </p:nvGraphicFramePr>
        <p:xfrm>
          <a:off x="76200" y="2876550"/>
          <a:ext cx="1312338" cy="2266950"/>
        </p:xfrm>
        <a:graphic>
          <a:graphicData uri="http://schemas.openxmlformats.org/presentationml/2006/ole">
            <mc:AlternateContent xmlns:mc="http://schemas.openxmlformats.org/markup-compatibility/2006">
              <mc:Choice xmlns:v="urn:schemas-microsoft-com:vml" Requires="v">
                <p:oleObj spid="_x0000_s21516" name="Equation" r:id="rId5" imgW="698400" imgH="1206360" progId="Equation.DSMT4">
                  <p:embed/>
                </p:oleObj>
              </mc:Choice>
              <mc:Fallback>
                <p:oleObj name="Equation" r:id="rId5" imgW="698400" imgH="1206360" progId="Equation.DSMT4">
                  <p:embed/>
                  <p:pic>
                    <p:nvPicPr>
                      <p:cNvPr id="0" name=""/>
                      <p:cNvPicPr>
                        <a:picLocks noChangeAspect="1" noChangeArrowheads="1"/>
                      </p:cNvPicPr>
                      <p:nvPr/>
                    </p:nvPicPr>
                    <p:blipFill>
                      <a:blip r:embed="rId6"/>
                      <a:srcRect/>
                      <a:stretch>
                        <a:fillRect/>
                      </a:stretch>
                    </p:blipFill>
                    <p:spPr bwMode="auto">
                      <a:xfrm>
                        <a:off x="76200" y="2876550"/>
                        <a:ext cx="1312338" cy="22669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29195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240424" y="231893"/>
            <a:ext cx="8751176"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914400" algn="l"/>
              </a:tabLst>
              <a:defRPr>
                <a:solidFill>
                  <a:schemeClr val="tx1"/>
                </a:solidFill>
                <a:latin typeface="Arial" charset="0"/>
              </a:defRPr>
            </a:lvl1pPr>
            <a:lvl2pPr marL="742950" indent="-285750" eaLnBrk="0" hangingPunct="0">
              <a:tabLst>
                <a:tab pos="914400" algn="l"/>
              </a:tabLst>
              <a:defRPr>
                <a:solidFill>
                  <a:schemeClr val="tx1"/>
                </a:solidFill>
                <a:latin typeface="Arial" charset="0"/>
              </a:defRPr>
            </a:lvl2pPr>
            <a:lvl3pPr marL="1143000" indent="-228600" eaLnBrk="0" hangingPunct="0">
              <a:tabLst>
                <a:tab pos="914400" algn="l"/>
              </a:tabLst>
              <a:defRPr>
                <a:solidFill>
                  <a:schemeClr val="tx1"/>
                </a:solidFill>
                <a:latin typeface="Arial" charset="0"/>
              </a:defRPr>
            </a:lvl3pPr>
            <a:lvl4pPr marL="1600200" indent="-228600" eaLnBrk="0" hangingPunct="0">
              <a:tabLst>
                <a:tab pos="914400" algn="l"/>
              </a:tabLst>
              <a:defRPr>
                <a:solidFill>
                  <a:schemeClr val="tx1"/>
                </a:solidFill>
                <a:latin typeface="Arial" charset="0"/>
              </a:defRPr>
            </a:lvl4pPr>
            <a:lvl5pPr marL="2057400" indent="-228600" eaLnBrk="0" hangingPunct="0">
              <a:tabLst>
                <a:tab pos="914400" algn="l"/>
              </a:tabLst>
              <a:defRPr>
                <a:solidFill>
                  <a:schemeClr val="tx1"/>
                </a:solidFill>
                <a:latin typeface="Arial" charset="0"/>
              </a:defRPr>
            </a:lvl5pPr>
            <a:lvl6pPr marL="2514600" indent="-228600" eaLnBrk="0" fontAlgn="base" hangingPunct="0">
              <a:spcBef>
                <a:spcPct val="0"/>
              </a:spcBef>
              <a:spcAft>
                <a:spcPct val="0"/>
              </a:spcAft>
              <a:tabLst>
                <a:tab pos="914400" algn="l"/>
              </a:tabLst>
              <a:defRPr>
                <a:solidFill>
                  <a:schemeClr val="tx1"/>
                </a:solidFill>
                <a:latin typeface="Arial" charset="0"/>
              </a:defRPr>
            </a:lvl6pPr>
            <a:lvl7pPr marL="2971800" indent="-228600" eaLnBrk="0" fontAlgn="base" hangingPunct="0">
              <a:spcBef>
                <a:spcPct val="0"/>
              </a:spcBef>
              <a:spcAft>
                <a:spcPct val="0"/>
              </a:spcAft>
              <a:tabLst>
                <a:tab pos="914400" algn="l"/>
              </a:tabLst>
              <a:defRPr>
                <a:solidFill>
                  <a:schemeClr val="tx1"/>
                </a:solidFill>
                <a:latin typeface="Arial" charset="0"/>
              </a:defRPr>
            </a:lvl7pPr>
            <a:lvl8pPr marL="3429000" indent="-228600" eaLnBrk="0" fontAlgn="base" hangingPunct="0">
              <a:spcBef>
                <a:spcPct val="0"/>
              </a:spcBef>
              <a:spcAft>
                <a:spcPct val="0"/>
              </a:spcAft>
              <a:tabLst>
                <a:tab pos="914400" algn="l"/>
              </a:tabLst>
              <a:defRPr>
                <a:solidFill>
                  <a:schemeClr val="tx1"/>
                </a:solidFill>
                <a:latin typeface="Arial" charset="0"/>
              </a:defRPr>
            </a:lvl8pPr>
            <a:lvl9pPr marL="3886200" indent="-228600" eaLnBrk="0" fontAlgn="base" hangingPunct="0">
              <a:spcBef>
                <a:spcPct val="0"/>
              </a:spcBef>
              <a:spcAft>
                <a:spcPct val="0"/>
              </a:spcAft>
              <a:tabLst>
                <a:tab pos="914400" algn="l"/>
              </a:tabLst>
              <a:defRPr>
                <a:solidFill>
                  <a:schemeClr val="tx1"/>
                </a:solidFill>
                <a:latin typeface="Arial" charset="0"/>
              </a:defRPr>
            </a:lvl9pPr>
          </a:lstStyle>
          <a:p>
            <a:pPr algn="ctr">
              <a:lnSpc>
                <a:spcPct val="120000"/>
              </a:lnSpc>
            </a:pPr>
            <a:r>
              <a:rPr lang="en-US" altLang="en-US" sz="2400" b="1" dirty="0">
                <a:latin typeface="+mj-lt"/>
              </a:rPr>
              <a:t>The table shows the results of a class survey, “Do you own a pet?”</a:t>
            </a:r>
          </a:p>
          <a:p>
            <a:pPr algn="ctr">
              <a:lnSpc>
                <a:spcPct val="120000"/>
              </a:lnSpc>
            </a:pPr>
            <a:r>
              <a:rPr lang="en-US" altLang="en-US" sz="2400" b="1" dirty="0">
                <a:solidFill>
                  <a:srgbClr val="0070C0"/>
                </a:solidFill>
                <a:latin typeface="+mj-lt"/>
              </a:rPr>
              <a:t>Find </a:t>
            </a:r>
            <a:r>
              <a:rPr lang="en-US" altLang="en-US" sz="2400" b="1" i="1" dirty="0">
                <a:solidFill>
                  <a:srgbClr val="0070C0"/>
                </a:solidFill>
                <a:latin typeface="+mj-lt"/>
              </a:rPr>
              <a:t>P</a:t>
            </a:r>
            <a:r>
              <a:rPr lang="en-US" altLang="en-US" sz="2400" b="1" dirty="0">
                <a:solidFill>
                  <a:srgbClr val="0070C0"/>
                </a:solidFill>
                <a:latin typeface="+mj-lt"/>
              </a:rPr>
              <a:t>(own a pet | female).</a:t>
            </a:r>
          </a:p>
        </p:txBody>
      </p:sp>
      <p:graphicFrame>
        <p:nvGraphicFramePr>
          <p:cNvPr id="3" name="Table 2"/>
          <p:cNvGraphicFramePr>
            <a:graphicFrameLocks noGrp="1"/>
          </p:cNvGraphicFramePr>
          <p:nvPr>
            <p:extLst/>
          </p:nvPr>
        </p:nvGraphicFramePr>
        <p:xfrm>
          <a:off x="1657350" y="1943100"/>
          <a:ext cx="3086101" cy="1680210"/>
        </p:xfrm>
        <a:graphic>
          <a:graphicData uri="http://schemas.openxmlformats.org/drawingml/2006/table">
            <a:tbl>
              <a:tblPr firstRow="1" bandRow="1">
                <a:tableStyleId>{0505E3EF-67EA-436B-97B2-0124C06EBD24}</a:tableStyleId>
              </a:tblPr>
              <a:tblGrid>
                <a:gridCol w="1491395"/>
                <a:gridCol w="838355"/>
                <a:gridCol w="756351"/>
              </a:tblGrid>
              <a:tr h="560070">
                <a:tc>
                  <a:txBody>
                    <a:bodyPr/>
                    <a:lstStyle/>
                    <a:p>
                      <a:endParaRPr lang="en-US" sz="2700" dirty="0"/>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dirty="0" smtClean="0"/>
                        <a:t>Yes</a:t>
                      </a:r>
                      <a:endParaRPr lang="en-US" sz="27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700" dirty="0" smtClean="0"/>
                        <a:t>No</a:t>
                      </a:r>
                      <a:endParaRPr lang="en-US" sz="27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60070">
                <a:tc>
                  <a:txBody>
                    <a:bodyPr/>
                    <a:lstStyle/>
                    <a:p>
                      <a:pPr algn="r"/>
                      <a:r>
                        <a:rPr lang="en-US" sz="2700" b="1" dirty="0" smtClean="0"/>
                        <a:t>Female</a:t>
                      </a:r>
                      <a:endParaRPr lang="en-US" sz="2700" b="1" dirty="0">
                        <a:solidFill>
                          <a:srgbClr val="00206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700" b="1" dirty="0" smtClean="0"/>
                        <a:t>8</a:t>
                      </a:r>
                      <a:endParaRPr lang="en-US" sz="2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1" dirty="0" smtClean="0"/>
                        <a:t>6</a:t>
                      </a:r>
                      <a:endParaRPr lang="en-US" sz="2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0070">
                <a:tc>
                  <a:txBody>
                    <a:bodyPr/>
                    <a:lstStyle/>
                    <a:p>
                      <a:pPr algn="r"/>
                      <a:r>
                        <a:rPr lang="en-US" sz="2700" b="1" dirty="0" smtClean="0"/>
                        <a:t>Male</a:t>
                      </a:r>
                      <a:endParaRPr lang="en-US" sz="2700" b="1" dirty="0">
                        <a:solidFill>
                          <a:srgbClr val="00206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700" b="1" dirty="0" smtClean="0"/>
                        <a:t>5</a:t>
                      </a:r>
                      <a:endParaRPr lang="en-US" sz="2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700" b="1" dirty="0" smtClean="0"/>
                        <a:t>7</a:t>
                      </a:r>
                      <a:endParaRPr lang="en-US" sz="2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Object 4"/>
          <p:cNvGraphicFramePr>
            <a:graphicFrameLocks noChangeAspect="1"/>
          </p:cNvGraphicFramePr>
          <p:nvPr>
            <p:extLst/>
          </p:nvPr>
        </p:nvGraphicFramePr>
        <p:xfrm>
          <a:off x="5314951" y="2696169"/>
          <a:ext cx="1032272" cy="1943100"/>
        </p:xfrm>
        <a:graphic>
          <a:graphicData uri="http://schemas.openxmlformats.org/presentationml/2006/ole">
            <mc:AlternateContent xmlns:mc="http://schemas.openxmlformats.org/markup-compatibility/2006">
              <mc:Choice xmlns:v="urn:schemas-microsoft-com:vml" Requires="v">
                <p:oleObj spid="_x0000_s15382" name="Equation" r:id="rId3" imgW="215640" imgH="406080" progId="Equation.DSMT4">
                  <p:embed/>
                </p:oleObj>
              </mc:Choice>
              <mc:Fallback>
                <p:oleObj name="Equation" r:id="rId3" imgW="215640" imgH="406080" progId="Equation.DSMT4">
                  <p:embed/>
                  <p:pic>
                    <p:nvPicPr>
                      <p:cNvPr id="0" name=""/>
                      <p:cNvPicPr/>
                      <p:nvPr/>
                    </p:nvPicPr>
                    <p:blipFill>
                      <a:blip r:embed="rId4"/>
                      <a:stretch>
                        <a:fillRect/>
                      </a:stretch>
                    </p:blipFill>
                    <p:spPr>
                      <a:xfrm>
                        <a:off x="5314951" y="2696169"/>
                        <a:ext cx="1032272" cy="194310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343650" y="2639019"/>
          <a:ext cx="1485900" cy="2161581"/>
        </p:xfrm>
        <a:graphic>
          <a:graphicData uri="http://schemas.openxmlformats.org/presentationml/2006/ole">
            <mc:AlternateContent xmlns:mc="http://schemas.openxmlformats.org/markup-compatibility/2006">
              <mc:Choice xmlns:v="urn:schemas-microsoft-com:vml" Requires="v">
                <p:oleObj spid="_x0000_s15383" name="Equation" r:id="rId5" imgW="279360" imgH="406080" progId="Equation.DSMT4">
                  <p:embed/>
                </p:oleObj>
              </mc:Choice>
              <mc:Fallback>
                <p:oleObj name="Equation" r:id="rId5" imgW="279360" imgH="406080" progId="Equation.DSMT4">
                  <p:embed/>
                  <p:pic>
                    <p:nvPicPr>
                      <p:cNvPr id="0" name=""/>
                      <p:cNvPicPr>
                        <a:picLocks noChangeAspect="1" noChangeArrowheads="1"/>
                      </p:cNvPicPr>
                      <p:nvPr/>
                    </p:nvPicPr>
                    <p:blipFill>
                      <a:blip r:embed="rId6"/>
                      <a:srcRect/>
                      <a:stretch>
                        <a:fillRect/>
                      </a:stretch>
                    </p:blipFill>
                    <p:spPr bwMode="auto">
                      <a:xfrm>
                        <a:off x="6343650" y="2639019"/>
                        <a:ext cx="1485900" cy="2161581"/>
                      </a:xfrm>
                      <a:prstGeom prst="rect">
                        <a:avLst/>
                      </a:prstGeom>
                      <a:noFill/>
                      <a:ln>
                        <a:noFill/>
                      </a:ln>
                    </p:spPr>
                  </p:pic>
                </p:oleObj>
              </mc:Fallback>
            </mc:AlternateContent>
          </a:graphicData>
        </a:graphic>
      </p:graphicFrame>
      <p:sp>
        <p:nvSpPr>
          <p:cNvPr id="2" name="Oval 1"/>
          <p:cNvSpPr/>
          <p:nvPr/>
        </p:nvSpPr>
        <p:spPr>
          <a:xfrm>
            <a:off x="3143250" y="2457450"/>
            <a:ext cx="1714500" cy="571500"/>
          </a:xfrm>
          <a:prstGeom prst="ellipse">
            <a:avLst/>
          </a:pr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4857750" y="1771651"/>
            <a:ext cx="2857500" cy="923330"/>
          </a:xfrm>
          <a:prstGeom prst="rect">
            <a:avLst/>
          </a:prstGeom>
          <a:noFill/>
        </p:spPr>
        <p:txBody>
          <a:bodyPr wrap="square" rtlCol="0">
            <a:spAutoFit/>
          </a:bodyPr>
          <a:lstStyle/>
          <a:p>
            <a:r>
              <a:rPr lang="en-US" dirty="0">
                <a:solidFill>
                  <a:srgbClr val="FF0000"/>
                </a:solidFill>
                <a:latin typeface="+mj-lt"/>
              </a:rPr>
              <a:t>Total of 14 Females.  How many in this group own a pet?</a:t>
            </a:r>
          </a:p>
        </p:txBody>
      </p:sp>
      <p:sp>
        <p:nvSpPr>
          <p:cNvPr id="8" name="Oval 7"/>
          <p:cNvSpPr/>
          <p:nvPr/>
        </p:nvSpPr>
        <p:spPr>
          <a:xfrm>
            <a:off x="5105400" y="1113195"/>
            <a:ext cx="1714500" cy="571500"/>
          </a:xfrm>
          <a:prstGeom prst="ellipse">
            <a:avLst/>
          </a:pr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3434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2400" y="228600"/>
            <a:ext cx="90678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914400" algn="l"/>
              </a:tabLst>
              <a:defRPr>
                <a:solidFill>
                  <a:schemeClr val="tx1"/>
                </a:solidFill>
                <a:latin typeface="Arial" charset="0"/>
              </a:defRPr>
            </a:lvl1pPr>
            <a:lvl2pPr marL="742950" indent="-285750" eaLnBrk="0" hangingPunct="0">
              <a:tabLst>
                <a:tab pos="914400" algn="l"/>
              </a:tabLst>
              <a:defRPr>
                <a:solidFill>
                  <a:schemeClr val="tx1"/>
                </a:solidFill>
                <a:latin typeface="Arial" charset="0"/>
              </a:defRPr>
            </a:lvl2pPr>
            <a:lvl3pPr marL="1143000" indent="-228600" eaLnBrk="0" hangingPunct="0">
              <a:tabLst>
                <a:tab pos="914400" algn="l"/>
              </a:tabLst>
              <a:defRPr>
                <a:solidFill>
                  <a:schemeClr val="tx1"/>
                </a:solidFill>
                <a:latin typeface="Arial" charset="0"/>
              </a:defRPr>
            </a:lvl3pPr>
            <a:lvl4pPr marL="1600200" indent="-228600" eaLnBrk="0" hangingPunct="0">
              <a:tabLst>
                <a:tab pos="914400" algn="l"/>
              </a:tabLst>
              <a:defRPr>
                <a:solidFill>
                  <a:schemeClr val="tx1"/>
                </a:solidFill>
                <a:latin typeface="Arial" charset="0"/>
              </a:defRPr>
            </a:lvl4pPr>
            <a:lvl5pPr marL="2057400" indent="-228600" eaLnBrk="0" hangingPunct="0">
              <a:tabLst>
                <a:tab pos="914400" algn="l"/>
              </a:tabLst>
              <a:defRPr>
                <a:solidFill>
                  <a:schemeClr val="tx1"/>
                </a:solidFill>
                <a:latin typeface="Arial" charset="0"/>
              </a:defRPr>
            </a:lvl5pPr>
            <a:lvl6pPr marL="2514600" indent="-228600" eaLnBrk="0" fontAlgn="base" hangingPunct="0">
              <a:spcBef>
                <a:spcPct val="0"/>
              </a:spcBef>
              <a:spcAft>
                <a:spcPct val="0"/>
              </a:spcAft>
              <a:tabLst>
                <a:tab pos="914400" algn="l"/>
              </a:tabLst>
              <a:defRPr>
                <a:solidFill>
                  <a:schemeClr val="tx1"/>
                </a:solidFill>
                <a:latin typeface="Arial" charset="0"/>
              </a:defRPr>
            </a:lvl6pPr>
            <a:lvl7pPr marL="2971800" indent="-228600" eaLnBrk="0" fontAlgn="base" hangingPunct="0">
              <a:spcBef>
                <a:spcPct val="0"/>
              </a:spcBef>
              <a:spcAft>
                <a:spcPct val="0"/>
              </a:spcAft>
              <a:tabLst>
                <a:tab pos="914400" algn="l"/>
              </a:tabLst>
              <a:defRPr>
                <a:solidFill>
                  <a:schemeClr val="tx1"/>
                </a:solidFill>
                <a:latin typeface="Arial" charset="0"/>
              </a:defRPr>
            </a:lvl7pPr>
            <a:lvl8pPr marL="3429000" indent="-228600" eaLnBrk="0" fontAlgn="base" hangingPunct="0">
              <a:spcBef>
                <a:spcPct val="0"/>
              </a:spcBef>
              <a:spcAft>
                <a:spcPct val="0"/>
              </a:spcAft>
              <a:tabLst>
                <a:tab pos="914400" algn="l"/>
              </a:tabLst>
              <a:defRPr>
                <a:solidFill>
                  <a:schemeClr val="tx1"/>
                </a:solidFill>
                <a:latin typeface="Arial" charset="0"/>
              </a:defRPr>
            </a:lvl8pPr>
            <a:lvl9pPr marL="3886200" indent="-228600" eaLnBrk="0" fontAlgn="base" hangingPunct="0">
              <a:spcBef>
                <a:spcPct val="0"/>
              </a:spcBef>
              <a:spcAft>
                <a:spcPct val="0"/>
              </a:spcAft>
              <a:tabLst>
                <a:tab pos="914400" algn="l"/>
              </a:tabLst>
              <a:defRPr>
                <a:solidFill>
                  <a:schemeClr val="tx1"/>
                </a:solidFill>
                <a:latin typeface="Arial" charset="0"/>
              </a:defRPr>
            </a:lvl9pPr>
          </a:lstStyle>
          <a:p>
            <a:pPr algn="ctr">
              <a:lnSpc>
                <a:spcPct val="120000"/>
              </a:lnSpc>
            </a:pPr>
            <a:r>
              <a:rPr lang="en-US" altLang="en-US" sz="2400" b="1" dirty="0">
                <a:latin typeface="+mj-lt"/>
              </a:rPr>
              <a:t>The table shows the results of a class survey, “Did you wash the dishes last night?” </a:t>
            </a:r>
            <a:r>
              <a:rPr lang="en-US" altLang="en-US" sz="2400" b="1" dirty="0">
                <a:solidFill>
                  <a:srgbClr val="0070C0"/>
                </a:solidFill>
                <a:latin typeface="+mj-lt"/>
              </a:rPr>
              <a:t>Find </a:t>
            </a:r>
            <a:r>
              <a:rPr lang="en-US" altLang="en-US" sz="2400" b="1" i="1" dirty="0">
                <a:solidFill>
                  <a:srgbClr val="0070C0"/>
                </a:solidFill>
                <a:latin typeface="+mj-lt"/>
              </a:rPr>
              <a:t>P</a:t>
            </a:r>
            <a:r>
              <a:rPr lang="en-US" altLang="en-US" sz="2400" b="1" dirty="0">
                <a:solidFill>
                  <a:srgbClr val="0070C0"/>
                </a:solidFill>
                <a:latin typeface="+mj-lt"/>
              </a:rPr>
              <a:t>(wash the dishes | male).</a:t>
            </a:r>
          </a:p>
        </p:txBody>
      </p:sp>
      <p:graphicFrame>
        <p:nvGraphicFramePr>
          <p:cNvPr id="27" name="Table 26"/>
          <p:cNvGraphicFramePr>
            <a:graphicFrameLocks noGrp="1"/>
          </p:cNvGraphicFramePr>
          <p:nvPr>
            <p:extLst/>
          </p:nvPr>
        </p:nvGraphicFramePr>
        <p:xfrm>
          <a:off x="1600201" y="2000251"/>
          <a:ext cx="3143249" cy="1489814"/>
        </p:xfrm>
        <a:graphic>
          <a:graphicData uri="http://schemas.openxmlformats.org/drawingml/2006/table">
            <a:tbl>
              <a:tblPr firstRow="1" bandRow="1">
                <a:tableStyleId>{0505E3EF-67EA-436B-97B2-0124C06EBD24}</a:tableStyleId>
              </a:tblPr>
              <a:tblGrid>
                <a:gridCol w="1485900"/>
                <a:gridCol w="800100"/>
                <a:gridCol w="857249"/>
              </a:tblGrid>
              <a:tr h="461114">
                <a:tc>
                  <a:txBody>
                    <a:bodyPr/>
                    <a:lstStyle/>
                    <a:p>
                      <a:endParaRPr lang="en-US" sz="2400" dirty="0"/>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Yes</a:t>
                      </a:r>
                      <a:endParaRPr 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dirty="0" smtClean="0"/>
                        <a:t>No</a:t>
                      </a:r>
                      <a:endParaRPr 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67586">
                <a:tc>
                  <a:txBody>
                    <a:bodyPr/>
                    <a:lstStyle/>
                    <a:p>
                      <a:pPr algn="r"/>
                      <a:r>
                        <a:rPr lang="en-US" sz="2400" b="1" dirty="0" smtClean="0"/>
                        <a:t>Female</a:t>
                      </a:r>
                      <a:endParaRPr lang="en-US" sz="2400" b="1" dirty="0">
                        <a:solidFill>
                          <a:srgbClr val="00206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smtClean="0"/>
                        <a:t>7</a:t>
                      </a:r>
                      <a:endParaRPr lang="en-US" sz="2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smtClean="0"/>
                        <a:t>6</a:t>
                      </a:r>
                      <a:endParaRPr lang="en-US" sz="2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1114">
                <a:tc>
                  <a:txBody>
                    <a:bodyPr/>
                    <a:lstStyle/>
                    <a:p>
                      <a:pPr algn="r"/>
                      <a:r>
                        <a:rPr lang="en-US" sz="2400" b="1" dirty="0" smtClean="0"/>
                        <a:t>Male</a:t>
                      </a:r>
                      <a:endParaRPr lang="en-US" sz="2400" b="1" dirty="0">
                        <a:solidFill>
                          <a:srgbClr val="00206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400" b="1" dirty="0" smtClean="0"/>
                        <a:t>7</a:t>
                      </a:r>
                      <a:endParaRPr lang="en-US" sz="2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smtClean="0"/>
                        <a:t>8</a:t>
                      </a:r>
                      <a:endParaRPr lang="en-US" sz="2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 name="Object 1"/>
          <p:cNvGraphicFramePr>
            <a:graphicFrameLocks noChangeAspect="1"/>
          </p:cNvGraphicFramePr>
          <p:nvPr>
            <p:extLst/>
          </p:nvPr>
        </p:nvGraphicFramePr>
        <p:xfrm>
          <a:off x="6286500" y="2194917"/>
          <a:ext cx="1371600" cy="2582466"/>
        </p:xfrm>
        <a:graphic>
          <a:graphicData uri="http://schemas.openxmlformats.org/presentationml/2006/ole">
            <mc:AlternateContent xmlns:mc="http://schemas.openxmlformats.org/markup-compatibility/2006">
              <mc:Choice xmlns:v="urn:schemas-microsoft-com:vml" Requires="v">
                <p:oleObj spid="_x0000_s16396" name="Equation" r:id="rId3" imgW="215640" imgH="406080" progId="Equation.DSMT4">
                  <p:embed/>
                </p:oleObj>
              </mc:Choice>
              <mc:Fallback>
                <p:oleObj name="Equation" r:id="rId3" imgW="215640" imgH="406080" progId="Equation.DSMT4">
                  <p:embed/>
                  <p:pic>
                    <p:nvPicPr>
                      <p:cNvPr id="0" name=""/>
                      <p:cNvPicPr>
                        <a:picLocks noChangeAspect="1" noChangeArrowheads="1"/>
                      </p:cNvPicPr>
                      <p:nvPr/>
                    </p:nvPicPr>
                    <p:blipFill>
                      <a:blip r:embed="rId4"/>
                      <a:srcRect/>
                      <a:stretch>
                        <a:fillRect/>
                      </a:stretch>
                    </p:blipFill>
                    <p:spPr bwMode="auto">
                      <a:xfrm>
                        <a:off x="6286500" y="2194917"/>
                        <a:ext cx="1371600" cy="2582466"/>
                      </a:xfrm>
                      <a:prstGeom prst="rect">
                        <a:avLst/>
                      </a:prstGeom>
                      <a:noFill/>
                      <a:ln>
                        <a:noFill/>
                      </a:ln>
                    </p:spPr>
                  </p:pic>
                </p:oleObj>
              </mc:Fallback>
            </mc:AlternateContent>
          </a:graphicData>
        </a:graphic>
      </p:graphicFrame>
      <p:sp>
        <p:nvSpPr>
          <p:cNvPr id="5" name="Oval 4"/>
          <p:cNvSpPr/>
          <p:nvPr/>
        </p:nvSpPr>
        <p:spPr>
          <a:xfrm>
            <a:off x="3143250" y="2914650"/>
            <a:ext cx="1714500" cy="571500"/>
          </a:xfrm>
          <a:prstGeom prst="ellipse">
            <a:avLst/>
          </a:pr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962525" y="1400086"/>
            <a:ext cx="2647950" cy="1200329"/>
          </a:xfrm>
          <a:prstGeom prst="rect">
            <a:avLst/>
          </a:prstGeom>
          <a:noFill/>
        </p:spPr>
        <p:txBody>
          <a:bodyPr wrap="square" rtlCol="0">
            <a:spAutoFit/>
          </a:bodyPr>
          <a:lstStyle/>
          <a:p>
            <a:r>
              <a:rPr lang="en-US" dirty="0">
                <a:solidFill>
                  <a:srgbClr val="FF0000"/>
                </a:solidFill>
                <a:latin typeface="+mj-lt"/>
              </a:rPr>
              <a:t>Total of 15 males.  How many in this group washed the dishes</a:t>
            </a:r>
          </a:p>
        </p:txBody>
      </p:sp>
      <p:sp>
        <p:nvSpPr>
          <p:cNvPr id="7" name="Oval 6"/>
          <p:cNvSpPr/>
          <p:nvPr/>
        </p:nvSpPr>
        <p:spPr>
          <a:xfrm>
            <a:off x="7391400" y="632240"/>
            <a:ext cx="1433147" cy="571500"/>
          </a:xfrm>
          <a:prstGeom prst="ellipse">
            <a:avLst/>
          </a:pr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2603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152400" y="171450"/>
            <a:ext cx="89916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914400" algn="l"/>
              </a:tabLst>
              <a:defRPr>
                <a:solidFill>
                  <a:schemeClr val="tx1"/>
                </a:solidFill>
                <a:latin typeface="Arial" charset="0"/>
              </a:defRPr>
            </a:lvl1pPr>
            <a:lvl2pPr marL="742950" indent="-285750" eaLnBrk="0" hangingPunct="0">
              <a:tabLst>
                <a:tab pos="914400" algn="l"/>
              </a:tabLst>
              <a:defRPr>
                <a:solidFill>
                  <a:schemeClr val="tx1"/>
                </a:solidFill>
                <a:latin typeface="Arial" charset="0"/>
              </a:defRPr>
            </a:lvl2pPr>
            <a:lvl3pPr marL="1143000" indent="-228600" eaLnBrk="0" hangingPunct="0">
              <a:tabLst>
                <a:tab pos="914400" algn="l"/>
              </a:tabLst>
              <a:defRPr>
                <a:solidFill>
                  <a:schemeClr val="tx1"/>
                </a:solidFill>
                <a:latin typeface="Arial" charset="0"/>
              </a:defRPr>
            </a:lvl3pPr>
            <a:lvl4pPr marL="1600200" indent="-228600" eaLnBrk="0" hangingPunct="0">
              <a:tabLst>
                <a:tab pos="914400" algn="l"/>
              </a:tabLst>
              <a:defRPr>
                <a:solidFill>
                  <a:schemeClr val="tx1"/>
                </a:solidFill>
                <a:latin typeface="Arial" charset="0"/>
              </a:defRPr>
            </a:lvl4pPr>
            <a:lvl5pPr marL="2057400" indent="-228600" eaLnBrk="0" hangingPunct="0">
              <a:tabLst>
                <a:tab pos="914400" algn="l"/>
              </a:tabLst>
              <a:defRPr>
                <a:solidFill>
                  <a:schemeClr val="tx1"/>
                </a:solidFill>
                <a:latin typeface="Arial" charset="0"/>
              </a:defRPr>
            </a:lvl5pPr>
            <a:lvl6pPr marL="2514600" indent="-228600" eaLnBrk="0" fontAlgn="base" hangingPunct="0">
              <a:spcBef>
                <a:spcPct val="0"/>
              </a:spcBef>
              <a:spcAft>
                <a:spcPct val="0"/>
              </a:spcAft>
              <a:tabLst>
                <a:tab pos="914400" algn="l"/>
              </a:tabLst>
              <a:defRPr>
                <a:solidFill>
                  <a:schemeClr val="tx1"/>
                </a:solidFill>
                <a:latin typeface="Arial" charset="0"/>
              </a:defRPr>
            </a:lvl6pPr>
            <a:lvl7pPr marL="2971800" indent="-228600" eaLnBrk="0" fontAlgn="base" hangingPunct="0">
              <a:spcBef>
                <a:spcPct val="0"/>
              </a:spcBef>
              <a:spcAft>
                <a:spcPct val="0"/>
              </a:spcAft>
              <a:tabLst>
                <a:tab pos="914400" algn="l"/>
              </a:tabLst>
              <a:defRPr>
                <a:solidFill>
                  <a:schemeClr val="tx1"/>
                </a:solidFill>
                <a:latin typeface="Arial" charset="0"/>
              </a:defRPr>
            </a:lvl7pPr>
            <a:lvl8pPr marL="3429000" indent="-228600" eaLnBrk="0" fontAlgn="base" hangingPunct="0">
              <a:spcBef>
                <a:spcPct val="0"/>
              </a:spcBef>
              <a:spcAft>
                <a:spcPct val="0"/>
              </a:spcAft>
              <a:tabLst>
                <a:tab pos="914400" algn="l"/>
              </a:tabLst>
              <a:defRPr>
                <a:solidFill>
                  <a:schemeClr val="tx1"/>
                </a:solidFill>
                <a:latin typeface="Arial" charset="0"/>
              </a:defRPr>
            </a:lvl8pPr>
            <a:lvl9pPr marL="3886200" indent="-228600" eaLnBrk="0" fontAlgn="base" hangingPunct="0">
              <a:spcBef>
                <a:spcPct val="0"/>
              </a:spcBef>
              <a:spcAft>
                <a:spcPct val="0"/>
              </a:spcAft>
              <a:tabLst>
                <a:tab pos="914400" algn="l"/>
              </a:tabLst>
              <a:defRPr>
                <a:solidFill>
                  <a:schemeClr val="tx1"/>
                </a:solidFill>
                <a:latin typeface="Arial" charset="0"/>
              </a:defRPr>
            </a:lvl9pPr>
          </a:lstStyle>
          <a:p>
            <a:pPr>
              <a:lnSpc>
                <a:spcPct val="120000"/>
              </a:lnSpc>
            </a:pPr>
            <a:r>
              <a:rPr lang="en-US" altLang="en-US" sz="2100" b="1" dirty="0">
                <a:latin typeface="+mj-lt"/>
              </a:rPr>
              <a:t>Using the data in the table, find the probability </a:t>
            </a:r>
            <a:r>
              <a:rPr lang="en-US" altLang="en-US" sz="2100" b="1" i="1" dirty="0">
                <a:latin typeface="+mj-lt"/>
              </a:rPr>
              <a:t>(as a percent) </a:t>
            </a:r>
            <a:r>
              <a:rPr lang="en-US" altLang="en-US" sz="2100" b="1" dirty="0">
                <a:latin typeface="+mj-lt"/>
              </a:rPr>
              <a:t>that a sample of not recycled waste was plastic. </a:t>
            </a:r>
            <a:r>
              <a:rPr lang="en-US" altLang="en-US" sz="2100" b="1" i="1" dirty="0">
                <a:solidFill>
                  <a:srgbClr val="0070C0"/>
                </a:solidFill>
                <a:latin typeface="+mj-lt"/>
              </a:rPr>
              <a:t>P</a:t>
            </a:r>
            <a:r>
              <a:rPr lang="en-US" altLang="en-US" sz="2100" b="1" dirty="0">
                <a:solidFill>
                  <a:srgbClr val="0070C0"/>
                </a:solidFill>
                <a:latin typeface="+mj-lt"/>
              </a:rPr>
              <a:t>(plastic | not-recycled). </a:t>
            </a:r>
          </a:p>
        </p:txBody>
      </p:sp>
      <p:graphicFrame>
        <p:nvGraphicFramePr>
          <p:cNvPr id="36" name="Table 35"/>
          <p:cNvGraphicFramePr>
            <a:graphicFrameLocks noGrp="1"/>
          </p:cNvGraphicFramePr>
          <p:nvPr>
            <p:extLst/>
          </p:nvPr>
        </p:nvGraphicFramePr>
        <p:xfrm>
          <a:off x="1200150" y="1600200"/>
          <a:ext cx="4346376" cy="2338186"/>
        </p:xfrm>
        <a:graphic>
          <a:graphicData uri="http://schemas.openxmlformats.org/drawingml/2006/table">
            <a:tbl>
              <a:tblPr firstRow="1" bandRow="1">
                <a:tableStyleId>{0505E3EF-67EA-436B-97B2-0124C06EBD24}</a:tableStyleId>
              </a:tblPr>
              <a:tblGrid>
                <a:gridCol w="1200150"/>
                <a:gridCol w="1314450"/>
                <a:gridCol w="1831776"/>
              </a:tblGrid>
              <a:tr h="466726">
                <a:tc>
                  <a:txBody>
                    <a:bodyPr/>
                    <a:lstStyle/>
                    <a:p>
                      <a:pPr algn="ctr"/>
                      <a:endParaRPr lang="en-US" sz="1800" dirty="0"/>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Recycled</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smtClean="0"/>
                        <a:t>Not Recycled</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4292">
                <a:tc>
                  <a:txBody>
                    <a:bodyPr/>
                    <a:lstStyle/>
                    <a:p>
                      <a:pPr algn="ctr"/>
                      <a:r>
                        <a:rPr lang="en-US" sz="1800" b="1" dirty="0" smtClean="0">
                          <a:solidFill>
                            <a:schemeClr val="tx1"/>
                          </a:solidFill>
                        </a:rPr>
                        <a:t>Paper</a:t>
                      </a:r>
                      <a:endParaRPr lang="en-US" sz="18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smtClean="0"/>
                        <a:t>34.9</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t>48.9</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4292">
                <a:tc>
                  <a:txBody>
                    <a:bodyPr/>
                    <a:lstStyle/>
                    <a:p>
                      <a:pPr algn="ctr"/>
                      <a:r>
                        <a:rPr lang="en-US" sz="1800" b="1" dirty="0" smtClean="0">
                          <a:solidFill>
                            <a:schemeClr val="tx1"/>
                          </a:solidFill>
                        </a:rPr>
                        <a:t>Metal</a:t>
                      </a:r>
                      <a:endParaRPr lang="en-US" sz="18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smtClean="0"/>
                        <a:t>6.5</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t>10.1</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4292">
                <a:tc>
                  <a:txBody>
                    <a:bodyPr/>
                    <a:lstStyle/>
                    <a:p>
                      <a:pPr algn="ctr"/>
                      <a:r>
                        <a:rPr lang="en-US" sz="1800" b="1" dirty="0" smtClean="0">
                          <a:solidFill>
                            <a:schemeClr val="tx1"/>
                          </a:solidFill>
                        </a:rPr>
                        <a:t>Glass</a:t>
                      </a:r>
                      <a:endParaRPr lang="en-US" sz="18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smtClean="0"/>
                        <a:t>2.9</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t>9.1</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4292">
                <a:tc>
                  <a:txBody>
                    <a:bodyPr/>
                    <a:lstStyle/>
                    <a:p>
                      <a:pPr algn="ctr"/>
                      <a:r>
                        <a:rPr lang="en-US" sz="1800" b="1" dirty="0" smtClean="0">
                          <a:solidFill>
                            <a:schemeClr val="tx1"/>
                          </a:solidFill>
                        </a:rPr>
                        <a:t>Plastic</a:t>
                      </a:r>
                      <a:endParaRPr lang="en-US" sz="18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smtClean="0"/>
                        <a:t>1.1</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t>20.4</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4292">
                <a:tc>
                  <a:txBody>
                    <a:bodyPr/>
                    <a:lstStyle/>
                    <a:p>
                      <a:pPr algn="ctr"/>
                      <a:r>
                        <a:rPr lang="en-US" sz="1800" b="1" dirty="0" smtClean="0">
                          <a:solidFill>
                            <a:schemeClr val="tx1"/>
                          </a:solidFill>
                        </a:rPr>
                        <a:t>Other</a:t>
                      </a:r>
                      <a:endParaRPr lang="en-US" sz="18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smtClean="0"/>
                        <a:t>15.3</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t>67.8</a:t>
                      </a:r>
                      <a:endParaRPr lang="en-US" sz="18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 name="Object 1"/>
          <p:cNvGraphicFramePr>
            <a:graphicFrameLocks noChangeAspect="1"/>
          </p:cNvGraphicFramePr>
          <p:nvPr>
            <p:extLst/>
          </p:nvPr>
        </p:nvGraphicFramePr>
        <p:xfrm>
          <a:off x="5257801" y="3829050"/>
          <a:ext cx="2712050" cy="1085850"/>
        </p:xfrm>
        <a:graphic>
          <a:graphicData uri="http://schemas.openxmlformats.org/presentationml/2006/ole">
            <mc:AlternateContent xmlns:mc="http://schemas.openxmlformats.org/markup-compatibility/2006">
              <mc:Choice xmlns:v="urn:schemas-microsoft-com:vml" Requires="v">
                <p:oleObj spid="_x0000_s17430" name="Equation" r:id="rId3" imgW="444240" imgH="177480" progId="Equation.DSMT4">
                  <p:embed/>
                </p:oleObj>
              </mc:Choice>
              <mc:Fallback>
                <p:oleObj name="Equation" r:id="rId3" imgW="444240" imgH="177480" progId="Equation.DSMT4">
                  <p:embed/>
                  <p:pic>
                    <p:nvPicPr>
                      <p:cNvPr id="0" name=""/>
                      <p:cNvPicPr>
                        <a:picLocks noChangeAspect="1" noChangeArrowheads="1"/>
                      </p:cNvPicPr>
                      <p:nvPr/>
                    </p:nvPicPr>
                    <p:blipFill>
                      <a:blip r:embed="rId4"/>
                      <a:srcRect/>
                      <a:stretch>
                        <a:fillRect/>
                      </a:stretch>
                    </p:blipFill>
                    <p:spPr bwMode="auto">
                      <a:xfrm>
                        <a:off x="5257801" y="3829050"/>
                        <a:ext cx="2712050" cy="108585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6115051" y="2343150"/>
          <a:ext cx="1578383" cy="1485900"/>
        </p:xfrm>
        <a:graphic>
          <a:graphicData uri="http://schemas.openxmlformats.org/presentationml/2006/ole">
            <mc:AlternateContent xmlns:mc="http://schemas.openxmlformats.org/markup-compatibility/2006">
              <mc:Choice xmlns:v="urn:schemas-microsoft-com:vml" Requires="v">
                <p:oleObj spid="_x0000_s17431" name="Equation" r:id="rId5" imgW="431640" imgH="406080" progId="Equation.DSMT4">
                  <p:embed/>
                </p:oleObj>
              </mc:Choice>
              <mc:Fallback>
                <p:oleObj name="Equation" r:id="rId5" imgW="431640" imgH="406080" progId="Equation.DSMT4">
                  <p:embed/>
                  <p:pic>
                    <p:nvPicPr>
                      <p:cNvPr id="0" name=""/>
                      <p:cNvPicPr>
                        <a:picLocks noChangeAspect="1" noChangeArrowheads="1"/>
                      </p:cNvPicPr>
                      <p:nvPr/>
                    </p:nvPicPr>
                    <p:blipFill>
                      <a:blip r:embed="rId6"/>
                      <a:srcRect/>
                      <a:stretch>
                        <a:fillRect/>
                      </a:stretch>
                    </p:blipFill>
                    <p:spPr bwMode="auto">
                      <a:xfrm>
                        <a:off x="6115051" y="2343150"/>
                        <a:ext cx="1578383" cy="1485900"/>
                      </a:xfrm>
                      <a:prstGeom prst="rect">
                        <a:avLst/>
                      </a:prstGeom>
                      <a:noFill/>
                      <a:ln>
                        <a:noFill/>
                      </a:ln>
                    </p:spPr>
                  </p:pic>
                </p:oleObj>
              </mc:Fallback>
            </mc:AlternateContent>
          </a:graphicData>
        </a:graphic>
      </p:graphicFrame>
      <p:sp>
        <p:nvSpPr>
          <p:cNvPr id="6" name="Oval 5"/>
          <p:cNvSpPr/>
          <p:nvPr/>
        </p:nvSpPr>
        <p:spPr>
          <a:xfrm>
            <a:off x="3771900" y="2000250"/>
            <a:ext cx="1714500" cy="2057400"/>
          </a:xfrm>
          <a:prstGeom prst="ellipse">
            <a:avLst/>
          </a:pr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5543550" y="1371600"/>
            <a:ext cx="3295650" cy="923330"/>
          </a:xfrm>
          <a:prstGeom prst="rect">
            <a:avLst/>
          </a:prstGeom>
          <a:noFill/>
        </p:spPr>
        <p:txBody>
          <a:bodyPr wrap="square" rtlCol="0">
            <a:spAutoFit/>
          </a:bodyPr>
          <a:lstStyle/>
          <a:p>
            <a:r>
              <a:rPr lang="en-US" dirty="0">
                <a:solidFill>
                  <a:srgbClr val="FF0000"/>
                </a:solidFill>
                <a:latin typeface="+mj-lt"/>
              </a:rPr>
              <a:t>Total of not recycled 156.3.  How many in this group waste was plastic?</a:t>
            </a:r>
          </a:p>
        </p:txBody>
      </p:sp>
      <p:sp>
        <p:nvSpPr>
          <p:cNvPr id="8" name="Oval 7"/>
          <p:cNvSpPr/>
          <p:nvPr/>
        </p:nvSpPr>
        <p:spPr>
          <a:xfrm>
            <a:off x="6841138" y="555734"/>
            <a:ext cx="2257425" cy="571500"/>
          </a:xfrm>
          <a:prstGeom prst="ellipse">
            <a:avLst/>
          </a:pr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9777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Reassessments</a:t>
            </a:r>
            <a:endParaRPr lang="en-US" dirty="0"/>
          </a:p>
        </p:txBody>
      </p:sp>
      <p:sp>
        <p:nvSpPr>
          <p:cNvPr id="3" name="Content Placeholder 2"/>
          <p:cNvSpPr>
            <a:spLocks noGrp="1"/>
          </p:cNvSpPr>
          <p:nvPr>
            <p:ph idx="1"/>
          </p:nvPr>
        </p:nvSpPr>
        <p:spPr/>
        <p:txBody>
          <a:bodyPr/>
          <a:lstStyle/>
          <a:p>
            <a:r>
              <a:rPr lang="en-US" dirty="0" smtClean="0"/>
              <a:t>Your error analysis and remediation is due tomorrow in class. </a:t>
            </a:r>
          </a:p>
          <a:p>
            <a:r>
              <a:rPr lang="en-US" dirty="0" smtClean="0"/>
              <a:t>If you do not turn these in, you will not be eligible to reassess on Wednesday. </a:t>
            </a:r>
            <a:endParaRPr lang="en-US" dirty="0"/>
          </a:p>
        </p:txBody>
      </p:sp>
    </p:spTree>
    <p:extLst>
      <p:ext uri="{BB962C8B-B14F-4D97-AF65-F5344CB8AC3E}">
        <p14:creationId xmlns:p14="http://schemas.microsoft.com/office/powerpoint/2010/main" val="3790889713"/>
      </p:ext>
    </p:extLst>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p:txBody>
          <a:bodyPr/>
          <a:lstStyle/>
          <a:p>
            <a:pPr eaLnBrk="1" hangingPunct="1"/>
            <a:r>
              <a:rPr lang="en-US" sz="4950" dirty="0"/>
              <a:t>Classwork</a:t>
            </a:r>
            <a:endParaRPr lang="en-US" b="1" dirty="0" smtClean="0"/>
          </a:p>
        </p:txBody>
      </p:sp>
      <p:sp>
        <p:nvSpPr>
          <p:cNvPr id="2" name="Subtitle 1"/>
          <p:cNvSpPr>
            <a:spLocks noGrp="1"/>
          </p:cNvSpPr>
          <p:nvPr>
            <p:ph type="subTitle" idx="1"/>
          </p:nvPr>
        </p:nvSpPr>
        <p:spPr/>
        <p:txBody>
          <a:bodyPr/>
          <a:lstStyle/>
          <a:p>
            <a:r>
              <a:rPr lang="en-US" sz="2700" b="1" dirty="0"/>
              <a:t>Practice Worksheet</a:t>
            </a:r>
          </a:p>
        </p:txBody>
      </p:sp>
    </p:spTree>
    <p:extLst>
      <p:ext uri="{BB962C8B-B14F-4D97-AF65-F5344CB8AC3E}">
        <p14:creationId xmlns:p14="http://schemas.microsoft.com/office/powerpoint/2010/main" val="1751273182"/>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1828801" y="914400"/>
            <a:ext cx="5717381" cy="971550"/>
          </a:xfrm>
        </p:spPr>
        <p:txBody>
          <a:bodyPr/>
          <a:lstStyle/>
          <a:p>
            <a:pPr eaLnBrk="1" hangingPunct="1"/>
            <a:r>
              <a:rPr lang="en-US" sz="4500" dirty="0"/>
              <a:t>Homework</a:t>
            </a:r>
          </a:p>
        </p:txBody>
      </p:sp>
      <p:sp>
        <p:nvSpPr>
          <p:cNvPr id="2" name="Subtitle 1"/>
          <p:cNvSpPr>
            <a:spLocks noGrp="1"/>
          </p:cNvSpPr>
          <p:nvPr>
            <p:ph type="subTitle" idx="1"/>
          </p:nvPr>
        </p:nvSpPr>
        <p:spPr/>
        <p:txBody>
          <a:bodyPr/>
          <a:lstStyle/>
          <a:p>
            <a:r>
              <a:rPr lang="en-US" sz="2700" b="1" dirty="0"/>
              <a:t>Worksheet</a:t>
            </a:r>
          </a:p>
        </p:txBody>
      </p:sp>
    </p:spTree>
    <p:extLst>
      <p:ext uri="{BB962C8B-B14F-4D97-AF65-F5344CB8AC3E}">
        <p14:creationId xmlns:p14="http://schemas.microsoft.com/office/powerpoint/2010/main" val="4204639352"/>
      </p:ext>
    </p:extLst>
  </p:cSld>
  <p:clrMapOvr>
    <a:masterClrMapping/>
  </p:clrMapOvr>
  <p:transition spd="slow">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3"/>
          <a:stretch>
            <a:fillRect/>
          </a:stretch>
        </p:blipFill>
        <p:spPr>
          <a:xfrm>
            <a:off x="228600" y="133350"/>
            <a:ext cx="8676641" cy="4750676"/>
          </a:xfrm>
          <a:prstGeom prst="rect">
            <a:avLst/>
          </a:prstGeom>
        </p:spPr>
      </p:pic>
      <p:sp>
        <p:nvSpPr>
          <p:cNvPr id="2" name="Title 1"/>
          <p:cNvSpPr>
            <a:spLocks noGrp="1"/>
          </p:cNvSpPr>
          <p:nvPr>
            <p:ph type="title"/>
          </p:nvPr>
        </p:nvSpPr>
        <p:spPr>
          <a:xfrm>
            <a:off x="76200" y="-247650"/>
            <a:ext cx="8153400" cy="1005840"/>
          </a:xfrm>
        </p:spPr>
        <p:txBody>
          <a:bodyPr/>
          <a:lstStyle/>
          <a:p>
            <a:r>
              <a:rPr lang="en-US" dirty="0" smtClean="0"/>
              <a:t>Warm UP</a:t>
            </a:r>
            <a:endParaRPr lang="en-US" dirty="0"/>
          </a:p>
        </p:txBody>
      </p:sp>
    </p:spTree>
    <p:extLst>
      <p:ext uri="{BB962C8B-B14F-4D97-AF65-F5344CB8AC3E}">
        <p14:creationId xmlns:p14="http://schemas.microsoft.com/office/powerpoint/2010/main" val="2392938124"/>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1371600" y="60292"/>
            <a:ext cx="6400800" cy="5083208"/>
          </a:xfrm>
          <a:prstGeom prst="rect">
            <a:avLst/>
          </a:prstGeom>
        </p:spPr>
      </p:pic>
    </p:spTree>
    <p:extLst>
      <p:ext uri="{BB962C8B-B14F-4D97-AF65-F5344CB8AC3E}">
        <p14:creationId xmlns:p14="http://schemas.microsoft.com/office/powerpoint/2010/main" val="729906506"/>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8110"/>
            <a:ext cx="9220200" cy="1005840"/>
          </a:xfrm>
        </p:spPr>
        <p:txBody>
          <a:bodyPr>
            <a:normAutofit fontScale="90000"/>
          </a:bodyPr>
          <a:lstStyle/>
          <a:p>
            <a:r>
              <a:rPr lang="en-US" dirty="0" smtClean="0"/>
              <a:t>The following are student responses to this problem. Answer these questions: </a:t>
            </a:r>
            <a:endParaRPr lang="en-US" dirty="0"/>
          </a:p>
        </p:txBody>
      </p:sp>
      <p:sp>
        <p:nvSpPr>
          <p:cNvPr id="4" name="Content Placeholder 3"/>
          <p:cNvSpPr>
            <a:spLocks noGrp="1"/>
          </p:cNvSpPr>
          <p:nvPr>
            <p:ph sz="quarter" idx="13"/>
          </p:nvPr>
        </p:nvSpPr>
        <p:spPr/>
        <p:txBody>
          <a:bodyPr/>
          <a:lstStyle/>
          <a:p>
            <a:pPr marL="0" indent="0">
              <a:buNone/>
            </a:pPr>
            <a:r>
              <a:rPr lang="en-US" dirty="0"/>
              <a:t>Imagine you are the teacher and have to assess the </a:t>
            </a:r>
            <a:r>
              <a:rPr lang="en-US" dirty="0" smtClean="0"/>
              <a:t>students’ work</a:t>
            </a:r>
            <a:r>
              <a:rPr lang="en-US" dirty="0"/>
              <a:t>.</a:t>
            </a:r>
          </a:p>
          <a:p>
            <a:r>
              <a:rPr lang="en-US" dirty="0" smtClean="0"/>
              <a:t>Explain what the student has done. </a:t>
            </a:r>
          </a:p>
          <a:p>
            <a:r>
              <a:rPr lang="en-US" dirty="0"/>
              <a:t>What isn’t clear about </a:t>
            </a:r>
            <a:r>
              <a:rPr lang="en-US" dirty="0" smtClean="0"/>
              <a:t>his/her </a:t>
            </a:r>
            <a:r>
              <a:rPr lang="en-US" dirty="0"/>
              <a:t>work</a:t>
            </a:r>
            <a:r>
              <a:rPr lang="en-US" dirty="0" smtClean="0"/>
              <a:t>?</a:t>
            </a:r>
          </a:p>
          <a:p>
            <a:r>
              <a:rPr lang="en-US" dirty="0"/>
              <a:t>What mistakes has </a:t>
            </a:r>
            <a:r>
              <a:rPr lang="en-US" dirty="0" smtClean="0"/>
              <a:t>he/she </a:t>
            </a:r>
            <a:r>
              <a:rPr lang="en-US" dirty="0"/>
              <a:t>made?</a:t>
            </a:r>
          </a:p>
        </p:txBody>
      </p:sp>
    </p:spTree>
    <p:extLst>
      <p:ext uri="{BB962C8B-B14F-4D97-AF65-F5344CB8AC3E}">
        <p14:creationId xmlns:p14="http://schemas.microsoft.com/office/powerpoint/2010/main" val="157994105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304800" y="57150"/>
            <a:ext cx="8763000" cy="1981200"/>
          </a:xfrm>
        </p:spPr>
        <p:txBody>
          <a:bodyPr>
            <a:noAutofit/>
          </a:bodyPr>
          <a:lstStyle>
            <a:extLst/>
          </a:lstStyle>
          <a:p>
            <a:r>
              <a:rPr lang="en-US" sz="5400" cap="none" dirty="0" smtClean="0"/>
              <a:t>Vocabulary, </a:t>
            </a:r>
            <a:r>
              <a:rPr lang="en-US" sz="5400" b="1" cap="none" dirty="0" smtClean="0">
                <a:solidFill>
                  <a:schemeClr val="tx1"/>
                </a:solidFill>
              </a:rPr>
              <a:t>Set Notation,</a:t>
            </a:r>
            <a:br>
              <a:rPr lang="en-US" sz="5400" b="1" cap="none" dirty="0" smtClean="0">
                <a:solidFill>
                  <a:schemeClr val="tx1"/>
                </a:solidFill>
              </a:rPr>
            </a:br>
            <a:r>
              <a:rPr lang="en-US" sz="5400" b="1" cap="none" dirty="0" smtClean="0">
                <a:solidFill>
                  <a:schemeClr val="tx1"/>
                </a:solidFill>
              </a:rPr>
              <a:t>and Venn Diagrams</a:t>
            </a:r>
            <a:endParaRPr lang="en-US" sz="5400" b="1" cap="none" dirty="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3"/>
          <a:stretch>
            <a:fillRect/>
          </a:stretch>
        </p:blipFill>
        <p:spPr>
          <a:xfrm>
            <a:off x="1447800" y="0"/>
            <a:ext cx="5943600" cy="5242520"/>
          </a:xfrm>
          <a:prstGeom prst="rect">
            <a:avLst/>
          </a:prstGeom>
        </p:spPr>
      </p:pic>
    </p:spTree>
    <p:extLst>
      <p:ext uri="{BB962C8B-B14F-4D97-AF65-F5344CB8AC3E}">
        <p14:creationId xmlns:p14="http://schemas.microsoft.com/office/powerpoint/2010/main" val="2471816308"/>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00" y="98647"/>
            <a:ext cx="4953000" cy="5044853"/>
          </a:xfrm>
          <a:prstGeom prst="rect">
            <a:avLst/>
          </a:prstGeom>
        </p:spPr>
      </p:pic>
    </p:spTree>
    <p:extLst>
      <p:ext uri="{BB962C8B-B14F-4D97-AF65-F5344CB8AC3E}">
        <p14:creationId xmlns:p14="http://schemas.microsoft.com/office/powerpoint/2010/main" val="440553688"/>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0" y="-3284"/>
            <a:ext cx="5638800" cy="5195642"/>
          </a:xfrm>
          <a:prstGeom prst="rect">
            <a:avLst/>
          </a:prstGeom>
        </p:spPr>
      </p:pic>
    </p:spTree>
    <p:extLst>
      <p:ext uri="{BB962C8B-B14F-4D97-AF65-F5344CB8AC3E}">
        <p14:creationId xmlns:p14="http://schemas.microsoft.com/office/powerpoint/2010/main" val="1030656570"/>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conclusion…</a:t>
            </a:r>
            <a:endParaRPr lang="en-US" dirty="0"/>
          </a:p>
        </p:txBody>
      </p:sp>
      <p:sp>
        <p:nvSpPr>
          <p:cNvPr id="5" name="Content Placeholder 4"/>
          <p:cNvSpPr>
            <a:spLocks noGrp="1"/>
          </p:cNvSpPr>
          <p:nvPr>
            <p:ph sz="quarter" idx="13"/>
          </p:nvPr>
        </p:nvSpPr>
        <p:spPr/>
        <p:txBody>
          <a:bodyPr/>
          <a:lstStyle/>
          <a:p>
            <a:pPr marL="0" indent="0">
              <a:buNone/>
            </a:pPr>
            <a:r>
              <a:rPr lang="en-US" dirty="0"/>
              <a:t>Now that you have seen Amy’s, Ella’s and Jordan’s work, what would you do if you started the task again</a:t>
            </a:r>
            <a:r>
              <a:rPr lang="en-US" dirty="0" smtClean="0"/>
              <a:t>?</a:t>
            </a:r>
          </a:p>
          <a:p>
            <a:pPr marL="0" indent="0">
              <a:buNone/>
            </a:pPr>
            <a:endParaRPr lang="en-US" dirty="0"/>
          </a:p>
          <a:p>
            <a:pPr marL="0" indent="0">
              <a:buNone/>
            </a:pPr>
            <a:r>
              <a:rPr lang="en-US" dirty="0" smtClean="0"/>
              <a:t>Would you change your answer? Do you think Amy is right? </a:t>
            </a:r>
          </a:p>
          <a:p>
            <a:endParaRPr lang="en-US" dirty="0"/>
          </a:p>
        </p:txBody>
      </p:sp>
    </p:spTree>
    <p:extLst>
      <p:ext uri="{BB962C8B-B14F-4D97-AF65-F5344CB8AC3E}">
        <p14:creationId xmlns:p14="http://schemas.microsoft.com/office/powerpoint/2010/main" val="1616411428"/>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Representations</a:t>
            </a:r>
            <a:endParaRPr lang="en-US" dirty="0"/>
          </a:p>
        </p:txBody>
      </p:sp>
      <p:pic>
        <p:nvPicPr>
          <p:cNvPr id="4" name="Picture 3"/>
          <p:cNvPicPr>
            <a:picLocks noChangeAspect="1"/>
          </p:cNvPicPr>
          <p:nvPr/>
        </p:nvPicPr>
        <p:blipFill>
          <a:blip r:embed="rId2"/>
          <a:stretch>
            <a:fillRect/>
          </a:stretch>
        </p:blipFill>
        <p:spPr>
          <a:xfrm>
            <a:off x="152400" y="1504950"/>
            <a:ext cx="3676650" cy="3305175"/>
          </a:xfrm>
          <a:prstGeom prst="rect">
            <a:avLst/>
          </a:prstGeom>
        </p:spPr>
      </p:pic>
      <p:pic>
        <p:nvPicPr>
          <p:cNvPr id="5" name="Picture 4"/>
          <p:cNvPicPr>
            <a:picLocks noChangeAspect="1"/>
          </p:cNvPicPr>
          <p:nvPr/>
        </p:nvPicPr>
        <p:blipFill>
          <a:blip r:embed="rId3"/>
          <a:stretch>
            <a:fillRect/>
          </a:stretch>
        </p:blipFill>
        <p:spPr>
          <a:xfrm>
            <a:off x="5638800" y="1338755"/>
            <a:ext cx="3200400" cy="3790950"/>
          </a:xfrm>
          <a:prstGeom prst="rect">
            <a:avLst/>
          </a:prstGeom>
        </p:spPr>
      </p:pic>
    </p:spTree>
    <p:extLst>
      <p:ext uri="{BB962C8B-B14F-4D97-AF65-F5344CB8AC3E}">
        <p14:creationId xmlns:p14="http://schemas.microsoft.com/office/powerpoint/2010/main" val="3014475831"/>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sz="quarter" idx="13"/>
          </p:nvPr>
        </p:nvSpPr>
        <p:spPr>
          <a:xfrm>
            <a:off x="228600" y="1352550"/>
            <a:ext cx="8839200" cy="3657600"/>
          </a:xfrm>
        </p:spPr>
        <p:txBody>
          <a:bodyPr>
            <a:normAutofit fontScale="92500" lnSpcReduction="20000"/>
          </a:bodyPr>
          <a:lstStyle/>
          <a:p>
            <a:r>
              <a:rPr lang="en-US" dirty="0"/>
              <a:t>Say-No-To-Smoking campaigns </a:t>
            </a:r>
            <a:r>
              <a:rPr lang="en-US" dirty="0" smtClean="0"/>
              <a:t>educate </a:t>
            </a:r>
            <a:r>
              <a:rPr lang="en-US" dirty="0"/>
              <a:t>the public about the adverse health effects of smoking cigarettes. </a:t>
            </a:r>
            <a:endParaRPr lang="en-US" dirty="0" smtClean="0"/>
          </a:p>
          <a:p>
            <a:r>
              <a:rPr lang="en-US" dirty="0" smtClean="0"/>
              <a:t>This </a:t>
            </a:r>
            <a:r>
              <a:rPr lang="en-US" dirty="0"/>
              <a:t>motivation </a:t>
            </a:r>
            <a:r>
              <a:rPr lang="en-US" dirty="0" smtClean="0"/>
              <a:t>has </a:t>
            </a:r>
            <a:r>
              <a:rPr lang="en-US" dirty="0"/>
              <a:t>its beginnings in data analysis. </a:t>
            </a:r>
            <a:endParaRPr lang="en-US" dirty="0" smtClean="0"/>
          </a:p>
          <a:p>
            <a:r>
              <a:rPr lang="en-US" dirty="0" smtClean="0"/>
              <a:t>The following table represents </a:t>
            </a:r>
            <a:r>
              <a:rPr lang="en-US" dirty="0"/>
              <a:t>a </a:t>
            </a:r>
            <a:r>
              <a:rPr lang="en-US" dirty="0" smtClean="0"/>
              <a:t>sample </a:t>
            </a:r>
            <a:r>
              <a:rPr lang="en-US" dirty="0"/>
              <a:t>of 500 people. </a:t>
            </a:r>
            <a:endParaRPr lang="en-US" dirty="0" smtClean="0"/>
          </a:p>
          <a:p>
            <a:r>
              <a:rPr lang="en-US" dirty="0" smtClean="0"/>
              <a:t>Distinctions </a:t>
            </a:r>
            <a:r>
              <a:rPr lang="en-US" dirty="0"/>
              <a:t>are made on whether or not a person is a smoker and whether or not they have ever developed lung cancer. </a:t>
            </a:r>
          </a:p>
        </p:txBody>
      </p:sp>
    </p:spTree>
    <p:extLst>
      <p:ext uri="{BB962C8B-B14F-4D97-AF65-F5344CB8AC3E}">
        <p14:creationId xmlns:p14="http://schemas.microsoft.com/office/powerpoint/2010/main" val="1198015423"/>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04568921"/>
              </p:ext>
            </p:extLst>
          </p:nvPr>
        </p:nvGraphicFramePr>
        <p:xfrm>
          <a:off x="1181100" y="1469625"/>
          <a:ext cx="6553200" cy="1884736"/>
        </p:xfrm>
        <a:graphic>
          <a:graphicData uri="http://schemas.openxmlformats.org/drawingml/2006/table">
            <a:tbl>
              <a:tblPr firstRow="1" firstCol="1" lastRow="1" lastCol="1" bandRow="1" bandCol="1">
                <a:tableStyleId>{073A0DAA-6AF3-43AB-8588-CEC1D06C72B9}</a:tableStyleId>
              </a:tblPr>
              <a:tblGrid>
                <a:gridCol w="2184400"/>
                <a:gridCol w="2184400"/>
                <a:gridCol w="2184400"/>
              </a:tblGrid>
              <a:tr h="591865">
                <a:tc>
                  <a:txBody>
                    <a:body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Has been a smoker for 10+ years</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Has not been a smoker</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5800">
                <a:tc>
                  <a:txBody>
                    <a:bodyPr/>
                    <a:lstStyle/>
                    <a:p>
                      <a:pPr marL="0" marR="0" algn="r">
                        <a:lnSpc>
                          <a:spcPct val="107000"/>
                        </a:lnSpc>
                        <a:spcBef>
                          <a:spcPts val="0"/>
                        </a:spcBef>
                        <a:spcAft>
                          <a:spcPts val="0"/>
                        </a:spcAft>
                      </a:pPr>
                      <a:r>
                        <a:rPr lang="en-US" sz="1600">
                          <a:solidFill>
                            <a:schemeClr val="tx1"/>
                          </a:solidFill>
                          <a:effectLst/>
                        </a:rPr>
                        <a:t>Has not developed lung cancer</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dirty="0">
                          <a:solidFill>
                            <a:schemeClr val="tx1"/>
                          </a:solidFill>
                          <a:effectLst/>
                        </a:rPr>
                        <a:t>202</a:t>
                      </a:r>
                      <a:endParaRPr lang="en-US" sz="16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270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071">
                <a:tc>
                  <a:txBody>
                    <a:bodyPr/>
                    <a:lstStyle/>
                    <a:p>
                      <a:pPr marL="0" marR="0" algn="r">
                        <a:lnSpc>
                          <a:spcPct val="107000"/>
                        </a:lnSpc>
                        <a:spcBef>
                          <a:spcPts val="0"/>
                        </a:spcBef>
                        <a:spcAft>
                          <a:spcPts val="0"/>
                        </a:spcAft>
                      </a:pPr>
                      <a:r>
                        <a:rPr lang="en-US" sz="1600">
                          <a:solidFill>
                            <a:schemeClr val="tx1"/>
                          </a:solidFill>
                          <a:effectLst/>
                        </a:rPr>
                        <a:t>Has developed lung cancer</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23</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5</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152400" y="3722370"/>
            <a:ext cx="9220200" cy="1323439"/>
          </a:xfrm>
          <a:prstGeom prst="rect">
            <a:avLst/>
          </a:prstGeom>
        </p:spPr>
        <p:txBody>
          <a:bodyPr wrap="square">
            <a:spAutoFit/>
          </a:bodyPr>
          <a:lstStyle/>
          <a:p>
            <a:pPr marL="457200" marR="0" lvl="0" indent="-457200" algn="ctr">
              <a:spcBef>
                <a:spcPts val="0"/>
              </a:spcBef>
              <a:spcAft>
                <a:spcPts val="0"/>
              </a:spcAft>
              <a:buAutoNum type="arabicPeriod"/>
              <a:tabLst>
                <a:tab pos="228600" algn="l"/>
              </a:tabLst>
            </a:pPr>
            <a:r>
              <a:rPr lang="en-US" sz="2000" dirty="0" smtClean="0">
                <a:latin typeface="+mj-lt"/>
                <a:ea typeface="MS Mincho" panose="02020609040205080304" pitchFamily="49" charset="-128"/>
              </a:rPr>
              <a:t>How </a:t>
            </a:r>
            <a:r>
              <a:rPr lang="en-US" sz="2000" dirty="0">
                <a:latin typeface="+mj-lt"/>
                <a:ea typeface="MS Mincho" panose="02020609040205080304" pitchFamily="49" charset="-128"/>
              </a:rPr>
              <a:t>does the table indicate that there is a connection between smoking and lung cancer</a:t>
            </a:r>
            <a:r>
              <a:rPr lang="en-US" sz="2000" dirty="0" smtClean="0">
                <a:latin typeface="+mj-lt"/>
                <a:ea typeface="MS Mincho" panose="02020609040205080304" pitchFamily="49" charset="-128"/>
              </a:rPr>
              <a:t>?</a:t>
            </a:r>
          </a:p>
          <a:p>
            <a:pPr marR="0" lvl="0" algn="ctr">
              <a:spcBef>
                <a:spcPts val="0"/>
              </a:spcBef>
              <a:spcAft>
                <a:spcPts val="0"/>
              </a:spcAft>
              <a:tabLst>
                <a:tab pos="228600" algn="l"/>
              </a:tabLst>
            </a:pPr>
            <a:endParaRPr lang="en-US" sz="2000" dirty="0" smtClean="0">
              <a:latin typeface="+mj-lt"/>
              <a:ea typeface="MS Mincho" panose="02020609040205080304" pitchFamily="49" charset="-128"/>
            </a:endParaRPr>
          </a:p>
          <a:p>
            <a:pPr marR="0" lvl="0" algn="ctr">
              <a:spcBef>
                <a:spcPts val="0"/>
              </a:spcBef>
              <a:spcAft>
                <a:spcPts val="0"/>
              </a:spcAft>
              <a:tabLst>
                <a:tab pos="228600" algn="l"/>
              </a:tabLst>
            </a:pPr>
            <a:r>
              <a:rPr lang="en-US" sz="2000" dirty="0" smtClean="0">
                <a:effectLst/>
                <a:latin typeface="+mj-lt"/>
                <a:ea typeface="MS Mincho" panose="02020609040205080304" pitchFamily="49" charset="-128"/>
              </a:rPr>
              <a:t>2. Use the data in this table to complete the worksheet with a partner. </a:t>
            </a:r>
            <a:endParaRPr lang="en-US" sz="2000" dirty="0">
              <a:effectLst/>
              <a:latin typeface="+mj-lt"/>
              <a:ea typeface="MS Mincho" panose="02020609040205080304" pitchFamily="49" charset="-128"/>
            </a:endParaRPr>
          </a:p>
        </p:txBody>
      </p:sp>
    </p:spTree>
    <p:extLst>
      <p:ext uri="{BB962C8B-B14F-4D97-AF65-F5344CB8AC3E}">
        <p14:creationId xmlns:p14="http://schemas.microsoft.com/office/powerpoint/2010/main" val="2649265888"/>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Reassessments</a:t>
            </a:r>
            <a:endParaRPr lang="en-US" dirty="0"/>
          </a:p>
        </p:txBody>
      </p:sp>
      <p:sp>
        <p:nvSpPr>
          <p:cNvPr id="3" name="Content Placeholder 2"/>
          <p:cNvSpPr>
            <a:spLocks noGrp="1"/>
          </p:cNvSpPr>
          <p:nvPr>
            <p:ph idx="1"/>
          </p:nvPr>
        </p:nvSpPr>
        <p:spPr>
          <a:xfrm>
            <a:off x="612648" y="1352550"/>
            <a:ext cx="4340352" cy="3242310"/>
          </a:xfrm>
        </p:spPr>
        <p:txBody>
          <a:bodyPr>
            <a:normAutofit fontScale="92500"/>
          </a:bodyPr>
          <a:lstStyle/>
          <a:p>
            <a:r>
              <a:rPr lang="en-US" dirty="0" smtClean="0"/>
              <a:t>Please turn in your Error Analysis and Remediation</a:t>
            </a:r>
          </a:p>
          <a:p>
            <a:r>
              <a:rPr lang="en-US" dirty="0" smtClean="0"/>
              <a:t>Also, sign up on the sheet and indicate which learning goals you will be reassessing. </a:t>
            </a:r>
            <a:endParaRPr lang="en-US" dirty="0"/>
          </a:p>
        </p:txBody>
      </p:sp>
      <p:pic>
        <p:nvPicPr>
          <p:cNvPr id="22530" name="Picture 2" descr="https://lh3.googleusercontent.com/Bzh-5qRAhe3U9yEEeDtFU5x8gjstkpHjyhz15xS_nEZ4O8qC5-kTiRxFKTVGx5EXn8qDzsWgxfCsQOKJTaXsWIeMi3CIt-8-YlRqjLYxXlkAOyP1wLbGbdI2tgib5MVwpbSC18pwF09yJKjkWPIlhV1G-iBB-gWS6NIpV3U4oW63X0W8x-cTd6xfr-1-z7Pw_dGClOscD_yNPbyZ-8g6Y24n9sHQugUTSXJW6UGt0JkEiY5xvzLRZTjx31JeKzcPfXwLfs21VOvuisBKDiYDKFTVtC0STLJeEaua1BXKlVvGeoQ1BTCAYm9N7Tq13EryoBHglh6iOjytpjWTGJNDKtYclDjnxWHtmqvkSVdiEqsU3psnlPf7jloUjlvwzrKJCsbYBzYcaBqVKsCc33iyExOCFYaLoj27GbklRXUP-nD6IAivJSrmdVIAeIGh52d7nKvKKhehv7xPpxd4QaHQbMcOkdYwCNvk7gcD79Xfmq5mo0uxHBmqZrnQDQ-QESMfMh3qVxXX3MH_DQhgjvZdzVavYjW7x6HSXB3nQdB0DmHomBkB-BENE4yN76lxJpy5MKLOsS4Jct1maSUSP3hKKbtYyqo8VRHxiI1G9diCs21mlN3Oqba1=w500-h364-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1504950"/>
            <a:ext cx="418681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49192"/>
      </p:ext>
    </p:extLst>
  </p:cSld>
  <p:clrMapOvr>
    <a:masterClrMapping/>
  </p:clrMapOvr>
  <p:transition spd="med">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r>
              <a:rPr lang="en-US" altLang="en-US"/>
              <a:t>Using Tree Diagrams </a:t>
            </a:r>
          </a:p>
        </p:txBody>
      </p:sp>
      <p:sp>
        <p:nvSpPr>
          <p:cNvPr id="15366" name="Text Box 6"/>
          <p:cNvSpPr txBox="1">
            <a:spLocks noChangeArrowheads="1"/>
          </p:cNvSpPr>
          <p:nvPr/>
        </p:nvSpPr>
        <p:spPr bwMode="auto">
          <a:xfrm>
            <a:off x="76200" y="1332039"/>
            <a:ext cx="9067800" cy="153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20000"/>
              </a:lnSpc>
            </a:pPr>
            <a:r>
              <a:rPr lang="en-US" altLang="en-US" sz="2000" dirty="0"/>
              <a:t>Jim created the tree diagram </a:t>
            </a:r>
            <a:r>
              <a:rPr lang="en-US" altLang="en-US" sz="2000" dirty="0" smtClean="0"/>
              <a:t>after </a:t>
            </a:r>
            <a:r>
              <a:rPr lang="en-US" altLang="en-US" sz="2000" dirty="0"/>
              <a:t>examining years of </a:t>
            </a:r>
            <a:r>
              <a:rPr lang="en-US" altLang="en-US" sz="2000" dirty="0" smtClean="0"/>
              <a:t>weather observations </a:t>
            </a:r>
            <a:r>
              <a:rPr lang="en-US" altLang="en-US" sz="2000" dirty="0"/>
              <a:t>in his hometown. </a:t>
            </a:r>
            <a:r>
              <a:rPr lang="en-US" altLang="en-US" sz="2000" dirty="0" smtClean="0"/>
              <a:t>The diagram </a:t>
            </a:r>
            <a:r>
              <a:rPr lang="en-US" altLang="en-US" sz="2000" dirty="0"/>
              <a:t>shows the probability </a:t>
            </a:r>
            <a:r>
              <a:rPr lang="en-US" altLang="en-US" sz="2000" dirty="0" smtClean="0"/>
              <a:t>of whether </a:t>
            </a:r>
            <a:r>
              <a:rPr lang="en-US" altLang="en-US" sz="2000" dirty="0"/>
              <a:t>a day will begin clear </a:t>
            </a:r>
            <a:r>
              <a:rPr lang="en-US" altLang="en-US" sz="2000" dirty="0" smtClean="0"/>
              <a:t>or cloudy</a:t>
            </a:r>
            <a:r>
              <a:rPr lang="en-US" altLang="en-US" sz="2000" dirty="0"/>
              <a:t>, and then the </a:t>
            </a:r>
            <a:r>
              <a:rPr lang="en-US" altLang="en-US" sz="2000" dirty="0" smtClean="0"/>
              <a:t>probability of </a:t>
            </a:r>
            <a:r>
              <a:rPr lang="en-US" altLang="en-US" sz="2000" dirty="0"/>
              <a:t>rain on days that begin </a:t>
            </a:r>
            <a:r>
              <a:rPr lang="en-US" altLang="en-US" sz="2000" dirty="0" smtClean="0"/>
              <a:t>clear and </a:t>
            </a:r>
            <a:r>
              <a:rPr lang="en-US" altLang="en-US" sz="2000" dirty="0"/>
              <a:t>cloudy.</a:t>
            </a:r>
          </a:p>
        </p:txBody>
      </p:sp>
      <p:sp>
        <p:nvSpPr>
          <p:cNvPr id="15368" name="Rectangle 8"/>
          <p:cNvSpPr>
            <a:spLocks noChangeArrowheads="1"/>
          </p:cNvSpPr>
          <p:nvPr/>
        </p:nvSpPr>
        <p:spPr bwMode="auto">
          <a:xfrm>
            <a:off x="3142036" y="2894195"/>
            <a:ext cx="60019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92100" indent="-2921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42900" indent="-342900" eaLnBrk="0" hangingPunct="0">
              <a:buAutoNum type="alphaLcPeriod"/>
            </a:pPr>
            <a:r>
              <a:rPr lang="en-US" altLang="en-US" dirty="0" smtClean="0">
                <a:latin typeface="+mj-lt"/>
              </a:rPr>
              <a:t>Find </a:t>
            </a:r>
            <a:r>
              <a:rPr lang="en-US" altLang="en-US" dirty="0">
                <a:latin typeface="+mj-lt"/>
              </a:rPr>
              <a:t>the probability that a day will start out clear, </a:t>
            </a:r>
            <a:endParaRPr lang="en-US" altLang="en-US" dirty="0" smtClean="0">
              <a:latin typeface="+mj-lt"/>
            </a:endParaRPr>
          </a:p>
          <a:p>
            <a:pPr marL="0" indent="0" eaLnBrk="0" hangingPunct="0"/>
            <a:r>
              <a:rPr lang="en-US" altLang="en-US" dirty="0" smtClean="0">
                <a:latin typeface="+mj-lt"/>
              </a:rPr>
              <a:t>and </a:t>
            </a:r>
            <a:r>
              <a:rPr lang="en-US" altLang="en-US" dirty="0">
                <a:latin typeface="+mj-lt"/>
              </a:rPr>
              <a:t>then will rain.</a:t>
            </a:r>
          </a:p>
        </p:txBody>
      </p:sp>
      <p:sp>
        <p:nvSpPr>
          <p:cNvPr id="15371" name="Rectangle 11"/>
          <p:cNvSpPr>
            <a:spLocks noChangeArrowheads="1"/>
          </p:cNvSpPr>
          <p:nvPr/>
        </p:nvSpPr>
        <p:spPr bwMode="auto">
          <a:xfrm>
            <a:off x="5312228" y="3217360"/>
            <a:ext cx="46358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350" dirty="0" smtClean="0"/>
              <a:t>1</a:t>
            </a:r>
            <a:r>
              <a:rPr lang="en-US" altLang="en-US" sz="1350" dirty="0"/>
              <a:t>%.</a:t>
            </a:r>
          </a:p>
        </p:txBody>
      </p:sp>
      <p:pic>
        <p:nvPicPr>
          <p:cNvPr id="153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 y="2866242"/>
            <a:ext cx="2371540" cy="22772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3147291" y="3546801"/>
            <a:ext cx="5844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92100" indent="-2921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dirty="0">
                <a:latin typeface="+mj-lt"/>
              </a:rPr>
              <a:t>b. 	Find the probability that it </a:t>
            </a:r>
            <a:r>
              <a:rPr lang="en-US" altLang="en-US" dirty="0" smtClean="0">
                <a:latin typeface="+mj-lt"/>
              </a:rPr>
              <a:t>will not </a:t>
            </a:r>
            <a:r>
              <a:rPr lang="en-US" altLang="en-US" dirty="0">
                <a:latin typeface="+mj-lt"/>
              </a:rPr>
              <a:t>rain on any given day.</a:t>
            </a:r>
          </a:p>
        </p:txBody>
      </p:sp>
      <p:sp>
        <p:nvSpPr>
          <p:cNvPr id="2" name="Rectangle 1"/>
          <p:cNvSpPr/>
          <p:nvPr/>
        </p:nvSpPr>
        <p:spPr>
          <a:xfrm>
            <a:off x="4859219" y="3820205"/>
            <a:ext cx="684803" cy="369332"/>
          </a:xfrm>
          <a:prstGeom prst="rect">
            <a:avLst/>
          </a:prstGeom>
        </p:spPr>
        <p:txBody>
          <a:bodyPr wrap="none">
            <a:spAutoFit/>
          </a:bodyPr>
          <a:lstStyle/>
          <a:p>
            <a:pPr eaLnBrk="0" hangingPunct="0"/>
            <a:r>
              <a:rPr lang="en-US" altLang="en-US" dirty="0"/>
              <a:t>77%.</a:t>
            </a:r>
          </a:p>
        </p:txBody>
      </p:sp>
    </p:spTree>
    <p:extLst>
      <p:ext uri="{BB962C8B-B14F-4D97-AF65-F5344CB8AC3E}">
        <p14:creationId xmlns:p14="http://schemas.microsoft.com/office/powerpoint/2010/main" val="3745901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additive="base">
                                        <p:cTn id="7" dur="500" fill="hold"/>
                                        <p:tgtEl>
                                          <p:spTgt spid="15371"/>
                                        </p:tgtEl>
                                        <p:attrNameLst>
                                          <p:attrName>ppt_x</p:attrName>
                                        </p:attrNameLst>
                                      </p:cBhvr>
                                      <p:tavLst>
                                        <p:tav tm="0">
                                          <p:val>
                                            <p:strVal val="1+#ppt_w/2"/>
                                          </p:val>
                                        </p:tav>
                                        <p:tav tm="100000">
                                          <p:val>
                                            <p:strVal val="#ppt_x"/>
                                          </p:val>
                                        </p:tav>
                                      </p:tavLst>
                                    </p:anim>
                                    <p:anim calcmode="lin" valueType="num">
                                      <p:cBhvr additive="base">
                                        <p:cTn id="8"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utoUpdateAnimBg="0"/>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You </a:t>
            </a:r>
            <a:r>
              <a:rPr lang="en-US" altLang="en-US" dirty="0"/>
              <a:t>Try One</a:t>
            </a:r>
          </a:p>
        </p:txBody>
      </p:sp>
      <p:sp>
        <p:nvSpPr>
          <p:cNvPr id="18435" name="Rectangle 3"/>
          <p:cNvSpPr>
            <a:spLocks noGrp="1" noChangeArrowheads="1"/>
          </p:cNvSpPr>
          <p:nvPr>
            <p:ph type="body" idx="1"/>
          </p:nvPr>
        </p:nvSpPr>
        <p:spPr>
          <a:xfrm>
            <a:off x="381000" y="1352550"/>
            <a:ext cx="8686800" cy="3242310"/>
          </a:xfrm>
        </p:spPr>
        <p:txBody>
          <a:bodyPr>
            <a:noAutofit/>
          </a:bodyPr>
          <a:lstStyle/>
          <a:p>
            <a:pPr marL="0" indent="0">
              <a:lnSpc>
                <a:spcPct val="90000"/>
              </a:lnSpc>
              <a:buNone/>
            </a:pPr>
            <a:r>
              <a:rPr lang="en-US" altLang="en-US" sz="2400" dirty="0"/>
              <a:t>A survey of Pleasanton Teenagers was given. </a:t>
            </a:r>
          </a:p>
          <a:p>
            <a:pPr marL="572691" lvl="1" indent="-314325">
              <a:lnSpc>
                <a:spcPct val="90000"/>
              </a:lnSpc>
            </a:pPr>
            <a:r>
              <a:rPr lang="en-US" altLang="en-US" sz="2000" dirty="0"/>
              <a:t>60% of the responders have 1 sibling; 20% have 2 or more siblings</a:t>
            </a:r>
          </a:p>
          <a:p>
            <a:pPr marL="572691" lvl="1" indent="-314325">
              <a:lnSpc>
                <a:spcPct val="90000"/>
              </a:lnSpc>
            </a:pPr>
            <a:r>
              <a:rPr lang="en-US" altLang="en-US" sz="2000" dirty="0"/>
              <a:t>Of the responders with 0 siblings, 90% have their own room</a:t>
            </a:r>
          </a:p>
          <a:p>
            <a:pPr marL="572691" lvl="1" indent="-314325">
              <a:lnSpc>
                <a:spcPct val="90000"/>
              </a:lnSpc>
            </a:pPr>
            <a:r>
              <a:rPr lang="en-US" altLang="en-US" sz="2000" dirty="0"/>
              <a:t>Of the respondents with 1 sibling, 20% do not have their own room</a:t>
            </a:r>
          </a:p>
          <a:p>
            <a:pPr marL="572691" lvl="1" indent="-314325">
              <a:lnSpc>
                <a:spcPct val="90000"/>
              </a:lnSpc>
            </a:pPr>
            <a:r>
              <a:rPr lang="en-US" altLang="en-US" sz="2000" dirty="0"/>
              <a:t>Of the respondents with 2 siblings, 50% have their own </a:t>
            </a:r>
            <a:r>
              <a:rPr lang="en-US" altLang="en-US" sz="2000" dirty="0" smtClean="0"/>
              <a:t>room</a:t>
            </a:r>
          </a:p>
          <a:p>
            <a:pPr marL="572691" lvl="1" indent="-314325">
              <a:lnSpc>
                <a:spcPct val="90000"/>
              </a:lnSpc>
            </a:pPr>
            <a:endParaRPr lang="en-US" altLang="en-US" sz="2000" dirty="0"/>
          </a:p>
          <a:p>
            <a:pPr marL="258366" lvl="1" indent="0">
              <a:lnSpc>
                <a:spcPct val="90000"/>
              </a:lnSpc>
              <a:buNone/>
            </a:pPr>
            <a:r>
              <a:rPr lang="en-US" altLang="en-US" sz="2000" dirty="0" smtClean="0"/>
              <a:t>Create </a:t>
            </a:r>
            <a:r>
              <a:rPr lang="en-US" altLang="en-US" sz="2000" dirty="0"/>
              <a:t>a tree diagram and determine </a:t>
            </a:r>
          </a:p>
          <a:p>
            <a:pPr marL="572691" lvl="1" indent="-314325">
              <a:lnSpc>
                <a:spcPct val="90000"/>
              </a:lnSpc>
              <a:buFont typeface="Wingdings" panose="05000000000000000000" pitchFamily="2" charset="2"/>
              <a:buAutoNum type="alphaUcParenR"/>
            </a:pPr>
            <a:r>
              <a:rPr lang="en-US" altLang="en-US" sz="2000" i="1" dirty="0"/>
              <a:t>P</a:t>
            </a:r>
            <a:r>
              <a:rPr lang="en-US" altLang="en-US" sz="2000" dirty="0"/>
              <a:t>(own room | 0 siblings) 	</a:t>
            </a:r>
          </a:p>
          <a:p>
            <a:pPr marL="572691" lvl="1" indent="-314325">
              <a:lnSpc>
                <a:spcPct val="90000"/>
              </a:lnSpc>
              <a:buFont typeface="Wingdings" panose="05000000000000000000" pitchFamily="2" charset="2"/>
              <a:buAutoNum type="alphaUcParenR"/>
            </a:pPr>
            <a:r>
              <a:rPr lang="en-US" altLang="en-US" sz="2000" i="1" dirty="0"/>
              <a:t>P</a:t>
            </a:r>
            <a:r>
              <a:rPr lang="en-US" altLang="en-US" sz="2000" dirty="0"/>
              <a:t>(share room | 1 sibling) 	</a:t>
            </a:r>
          </a:p>
        </p:txBody>
      </p:sp>
    </p:spTree>
    <p:extLst>
      <p:ext uri="{BB962C8B-B14F-4D97-AF65-F5344CB8AC3E}">
        <p14:creationId xmlns:p14="http://schemas.microsoft.com/office/powerpoint/2010/main" val="601192259"/>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Probability</a:t>
            </a:r>
            <a:endParaRPr lang="en-US" sz="5400" dirty="0"/>
          </a:p>
        </p:txBody>
      </p:sp>
      <p:sp>
        <p:nvSpPr>
          <p:cNvPr id="3" name="Content Placeholder 2"/>
          <p:cNvSpPr>
            <a:spLocks noGrp="1"/>
          </p:cNvSpPr>
          <p:nvPr>
            <p:ph sz="quarter" idx="13"/>
          </p:nvPr>
        </p:nvSpPr>
        <p:spPr>
          <a:xfrm>
            <a:off x="609600" y="1352550"/>
            <a:ext cx="8153400" cy="3657600"/>
          </a:xfrm>
        </p:spPr>
        <p:txBody>
          <a:bodyPr>
            <a:noAutofit/>
          </a:bodyPr>
          <a:lstStyle/>
          <a:p>
            <a:r>
              <a:rPr lang="en-US" sz="4400" dirty="0" smtClean="0"/>
              <a:t>A number from 0 to 1</a:t>
            </a:r>
          </a:p>
          <a:p>
            <a:r>
              <a:rPr lang="en-US" sz="4400" dirty="0" smtClean="0"/>
              <a:t>As a percent from 0% to 100%</a:t>
            </a:r>
          </a:p>
          <a:p>
            <a:r>
              <a:rPr lang="en-US" sz="4400" dirty="0" smtClean="0"/>
              <a:t>Indicates how likely an event will occur</a:t>
            </a:r>
            <a:endParaRPr lang="en-US" sz="4400" dirty="0"/>
          </a:p>
        </p:txBody>
      </p:sp>
    </p:spTree>
    <p:extLst>
      <p:ext uri="{BB962C8B-B14F-4D97-AF65-F5344CB8AC3E}">
        <p14:creationId xmlns:p14="http://schemas.microsoft.com/office/powerpoint/2010/main" val="2785024416"/>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56298" y="3273956"/>
            <a:ext cx="9087702"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marL="0" indent="0">
              <a:spcBef>
                <a:spcPct val="50000"/>
              </a:spcBef>
            </a:pPr>
            <a:r>
              <a:rPr lang="en-US" sz="2100" dirty="0">
                <a:latin typeface="Century Gothic" pitchFamily="34" charset="0"/>
              </a:rPr>
              <a:t>2. What is the probability that a person is male </a:t>
            </a:r>
            <a:r>
              <a:rPr lang="en-US" sz="2100" b="1" dirty="0">
                <a:latin typeface="Century Gothic" pitchFamily="34" charset="0"/>
              </a:rPr>
              <a:t>given</a:t>
            </a:r>
            <a:r>
              <a:rPr lang="en-US" sz="2100" dirty="0">
                <a:latin typeface="Century Gothic" pitchFamily="34" charset="0"/>
              </a:rPr>
              <a:t> </a:t>
            </a:r>
            <a:r>
              <a:rPr lang="en-US" sz="2100" b="1" dirty="0">
                <a:latin typeface="Century Gothic" pitchFamily="34" charset="0"/>
              </a:rPr>
              <a:t>they like BK?</a:t>
            </a:r>
          </a:p>
          <a:p>
            <a:pPr marL="0" indent="0">
              <a:spcBef>
                <a:spcPct val="50000"/>
              </a:spcBef>
            </a:pPr>
            <a:r>
              <a:rPr lang="en-US" sz="2100" dirty="0">
                <a:latin typeface="Century Gothic" pitchFamily="34" charset="0"/>
              </a:rPr>
              <a:t>3. What is the probability that a person is male </a:t>
            </a:r>
            <a:r>
              <a:rPr lang="en-US" sz="2100" b="1" dirty="0">
                <a:latin typeface="Century Gothic" pitchFamily="34" charset="0"/>
              </a:rPr>
              <a:t>and</a:t>
            </a:r>
            <a:r>
              <a:rPr lang="en-US" sz="2100" dirty="0">
                <a:latin typeface="Century Gothic" pitchFamily="34" charset="0"/>
              </a:rPr>
              <a:t> likes BK?</a:t>
            </a:r>
          </a:p>
          <a:p>
            <a:pPr marL="0" indent="0">
              <a:spcBef>
                <a:spcPct val="50000"/>
              </a:spcBef>
            </a:pPr>
            <a:r>
              <a:rPr lang="en-US" sz="2100" dirty="0" smtClean="0">
                <a:latin typeface="Century Gothic" pitchFamily="34" charset="0"/>
              </a:rPr>
              <a:t>4</a:t>
            </a:r>
            <a:r>
              <a:rPr lang="en-US" sz="2100" dirty="0">
                <a:latin typeface="Century Gothic" pitchFamily="34" charset="0"/>
              </a:rPr>
              <a:t>.  What is the probability that a randomly chosen person is female</a:t>
            </a:r>
            <a:r>
              <a:rPr lang="en-US" sz="2100" b="1" dirty="0">
                <a:latin typeface="Century Gothic" pitchFamily="34" charset="0"/>
              </a:rPr>
              <a:t> or </a:t>
            </a:r>
            <a:r>
              <a:rPr lang="en-US" sz="2100" dirty="0">
                <a:latin typeface="Century Gothic" pitchFamily="34" charset="0"/>
              </a:rPr>
              <a:t>likes McDonald’s?</a:t>
            </a:r>
          </a:p>
        </p:txBody>
      </p:sp>
      <p:sp>
        <p:nvSpPr>
          <p:cNvPr id="2083843" name="Text Box 3"/>
          <p:cNvSpPr txBox="1">
            <a:spLocks noChangeArrowheads="1"/>
          </p:cNvSpPr>
          <p:nvPr/>
        </p:nvSpPr>
        <p:spPr bwMode="auto">
          <a:xfrm>
            <a:off x="3336255" y="2797603"/>
            <a:ext cx="8001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sz="2250" b="1" dirty="0">
                <a:solidFill>
                  <a:srgbClr val="FF3300"/>
                </a:solidFill>
                <a:latin typeface="Century Gothic" pitchFamily="34" charset="0"/>
              </a:rPr>
              <a:t>7/20</a:t>
            </a:r>
          </a:p>
        </p:txBody>
      </p:sp>
      <p:sp>
        <p:nvSpPr>
          <p:cNvPr id="27652" name="Text Box 4"/>
          <p:cNvSpPr txBox="1">
            <a:spLocks noChangeArrowheads="1"/>
          </p:cNvSpPr>
          <p:nvPr/>
        </p:nvSpPr>
        <p:spPr bwMode="auto">
          <a:xfrm>
            <a:off x="76200" y="571500"/>
            <a:ext cx="388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sz="2100" dirty="0">
                <a:latin typeface="Century Gothic" pitchFamily="34" charset="0"/>
              </a:rPr>
              <a:t>The following table shows the number of people that like a particular fast food restaurant.</a:t>
            </a:r>
          </a:p>
        </p:txBody>
      </p:sp>
      <p:sp>
        <p:nvSpPr>
          <p:cNvPr id="2083875" name="Text Box 35"/>
          <p:cNvSpPr txBox="1">
            <a:spLocks noChangeArrowheads="1"/>
          </p:cNvSpPr>
          <p:nvPr/>
        </p:nvSpPr>
        <p:spPr bwMode="auto">
          <a:xfrm>
            <a:off x="8534400" y="3273956"/>
            <a:ext cx="79321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sz="2250" b="1" dirty="0">
                <a:solidFill>
                  <a:srgbClr val="FF3300"/>
                </a:solidFill>
                <a:latin typeface="Century Gothic" pitchFamily="34" charset="0"/>
              </a:rPr>
              <a:t>3/5</a:t>
            </a:r>
          </a:p>
        </p:txBody>
      </p:sp>
      <p:graphicFrame>
        <p:nvGraphicFramePr>
          <p:cNvPr id="2083905" name="Group 65"/>
          <p:cNvGraphicFramePr>
            <a:graphicFrameLocks noGrp="1"/>
          </p:cNvGraphicFramePr>
          <p:nvPr>
            <p:extLst>
              <p:ext uri="{D42A27DB-BD31-4B8C-83A1-F6EECF244321}">
                <p14:modId xmlns:p14="http://schemas.microsoft.com/office/powerpoint/2010/main" val="870679016"/>
              </p:ext>
            </p:extLst>
          </p:nvPr>
        </p:nvGraphicFramePr>
        <p:xfrm>
          <a:off x="4495800" y="736052"/>
          <a:ext cx="3657600" cy="1485901"/>
        </p:xfrm>
        <a:graphic>
          <a:graphicData uri="http://schemas.openxmlformats.org/drawingml/2006/table">
            <a:tbl>
              <a:tblPr/>
              <a:tblGrid>
                <a:gridCol w="914400"/>
                <a:gridCol w="942975"/>
                <a:gridCol w="600075"/>
                <a:gridCol w="1200150"/>
              </a:tblGrid>
              <a:tr h="494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Century Gothic"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Century Gothic" pitchFamily="34" charset="0"/>
                        </a:rPr>
                        <a:t>McD’s</a:t>
                      </a:r>
                      <a:endParaRPr kumimoji="0" lang="en-US" sz="2000" b="1" i="0" u="none" strike="noStrike" cap="none" normalizeH="0" baseline="0" dirty="0" smtClean="0">
                        <a:ln>
                          <a:noFill/>
                        </a:ln>
                        <a:solidFill>
                          <a:schemeClr val="tx1"/>
                        </a:solidFill>
                        <a:effectLst/>
                        <a:latin typeface="Century Gothic"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Gothic" pitchFamily="34" charset="0"/>
                        </a:rPr>
                        <a:t>BK</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Gothic" pitchFamily="34" charset="0"/>
                        </a:rPr>
                        <a:t>Wendy’s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7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Century Gothic" pitchFamily="34" charset="0"/>
                        </a:rPr>
                        <a:t>Male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entury Gothic" pitchFamily="34" charset="0"/>
                        </a:rPr>
                        <a:t>20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entury Gothic" pitchFamily="34" charset="0"/>
                        </a:rPr>
                        <a:t>15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4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Century Gothic" pitchFamily="34" charset="0"/>
                        </a:rPr>
                        <a:t>Female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entury Gothic" pitchFamily="34" charset="0"/>
                        </a:rPr>
                        <a:t>20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entury Gothic" pitchFamily="34" charset="0"/>
                        </a:rPr>
                        <a:t>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entury Gothic" pitchFamily="34" charset="0"/>
                        </a:rPr>
                        <a:t>25</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3906" name="Text Box 66"/>
          <p:cNvSpPr txBox="1">
            <a:spLocks noChangeArrowheads="1"/>
          </p:cNvSpPr>
          <p:nvPr/>
        </p:nvSpPr>
        <p:spPr bwMode="auto">
          <a:xfrm>
            <a:off x="7772400" y="3752200"/>
            <a:ext cx="9144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sz="2250" b="1" dirty="0">
                <a:solidFill>
                  <a:srgbClr val="FF3300"/>
                </a:solidFill>
                <a:latin typeface="Century Gothic" pitchFamily="34" charset="0"/>
              </a:rPr>
              <a:t>3/20</a:t>
            </a:r>
          </a:p>
        </p:txBody>
      </p:sp>
      <p:sp>
        <p:nvSpPr>
          <p:cNvPr id="8" name="Text Box 4"/>
          <p:cNvSpPr txBox="1">
            <a:spLocks noChangeArrowheads="1"/>
          </p:cNvSpPr>
          <p:nvPr/>
        </p:nvSpPr>
        <p:spPr bwMode="auto">
          <a:xfrm>
            <a:off x="56298" y="2458187"/>
            <a:ext cx="40800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marL="0" indent="0">
              <a:spcBef>
                <a:spcPct val="50000"/>
              </a:spcBef>
            </a:pPr>
            <a:r>
              <a:rPr lang="en-US" sz="2100" dirty="0">
                <a:latin typeface="Century Gothic" pitchFamily="34" charset="0"/>
              </a:rPr>
              <a:t>1. What is the probability that a person likes Wendy’s?</a:t>
            </a:r>
          </a:p>
        </p:txBody>
      </p:sp>
      <p:sp>
        <p:nvSpPr>
          <p:cNvPr id="2" name="Title 1"/>
          <p:cNvSpPr>
            <a:spLocks noGrp="1"/>
          </p:cNvSpPr>
          <p:nvPr>
            <p:ph type="title"/>
          </p:nvPr>
        </p:nvSpPr>
        <p:spPr>
          <a:xfrm>
            <a:off x="0" y="0"/>
            <a:ext cx="5829300" cy="685800"/>
          </a:xfrm>
        </p:spPr>
        <p:txBody>
          <a:bodyPr>
            <a:normAutofit fontScale="90000"/>
          </a:bodyPr>
          <a:lstStyle/>
          <a:p>
            <a:r>
              <a:rPr lang="en-US" b="1" dirty="0" smtClean="0"/>
              <a:t>Warm up</a:t>
            </a:r>
            <a:endParaRPr lang="en-US" b="1" dirty="0"/>
          </a:p>
        </p:txBody>
      </p:sp>
      <p:sp>
        <p:nvSpPr>
          <p:cNvPr id="10" name="Text Box 66"/>
          <p:cNvSpPr txBox="1">
            <a:spLocks noChangeArrowheads="1"/>
          </p:cNvSpPr>
          <p:nvPr/>
        </p:nvSpPr>
        <p:spPr bwMode="auto">
          <a:xfrm>
            <a:off x="2914650" y="4566525"/>
            <a:ext cx="10858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n-US" sz="2250" b="1" dirty="0">
                <a:solidFill>
                  <a:srgbClr val="FF3300"/>
                </a:solidFill>
                <a:latin typeface="Century Gothic" pitchFamily="34" charset="0"/>
              </a:rPr>
              <a:t>3/4</a:t>
            </a:r>
          </a:p>
        </p:txBody>
      </p:sp>
    </p:spTree>
    <p:extLst>
      <p:ext uri="{BB962C8B-B14F-4D97-AF65-F5344CB8AC3E}">
        <p14:creationId xmlns:p14="http://schemas.microsoft.com/office/powerpoint/2010/main" val="3864187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083843"/>
                                        </p:tgtEl>
                                        <p:attrNameLst>
                                          <p:attrName>style.visibility</p:attrName>
                                        </p:attrNameLst>
                                      </p:cBhvr>
                                      <p:to>
                                        <p:strVal val="visible"/>
                                      </p:to>
                                    </p:set>
                                    <p:anim calcmode="lin" valueType="num">
                                      <p:cBhvr>
                                        <p:cTn id="7" dur="500" fill="hold"/>
                                        <p:tgtEl>
                                          <p:spTgt spid="2083843"/>
                                        </p:tgtEl>
                                        <p:attrNameLst>
                                          <p:attrName>ppt_w</p:attrName>
                                        </p:attrNameLst>
                                      </p:cBhvr>
                                      <p:tavLst>
                                        <p:tav tm="0">
                                          <p:val>
                                            <p:strVal val="2/3*#ppt_w"/>
                                          </p:val>
                                        </p:tav>
                                        <p:tav tm="100000">
                                          <p:val>
                                            <p:strVal val="#ppt_w"/>
                                          </p:val>
                                        </p:tav>
                                      </p:tavLst>
                                    </p:anim>
                                    <p:anim calcmode="lin" valueType="num">
                                      <p:cBhvr>
                                        <p:cTn id="8" dur="500" fill="hold"/>
                                        <p:tgtEl>
                                          <p:spTgt spid="2083843"/>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083875"/>
                                        </p:tgtEl>
                                        <p:attrNameLst>
                                          <p:attrName>style.visibility</p:attrName>
                                        </p:attrNameLst>
                                      </p:cBhvr>
                                      <p:to>
                                        <p:strVal val="visible"/>
                                      </p:to>
                                    </p:set>
                                    <p:anim calcmode="lin" valueType="num">
                                      <p:cBhvr>
                                        <p:cTn id="13" dur="500" fill="hold"/>
                                        <p:tgtEl>
                                          <p:spTgt spid="2083875"/>
                                        </p:tgtEl>
                                        <p:attrNameLst>
                                          <p:attrName>ppt_w</p:attrName>
                                        </p:attrNameLst>
                                      </p:cBhvr>
                                      <p:tavLst>
                                        <p:tav tm="0">
                                          <p:val>
                                            <p:strVal val="2/3*#ppt_w"/>
                                          </p:val>
                                        </p:tav>
                                        <p:tav tm="100000">
                                          <p:val>
                                            <p:strVal val="#ppt_w"/>
                                          </p:val>
                                        </p:tav>
                                      </p:tavLst>
                                    </p:anim>
                                    <p:anim calcmode="lin" valueType="num">
                                      <p:cBhvr>
                                        <p:cTn id="14" dur="500" fill="hold"/>
                                        <p:tgtEl>
                                          <p:spTgt spid="2083875"/>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083906"/>
                                        </p:tgtEl>
                                        <p:attrNameLst>
                                          <p:attrName>style.visibility</p:attrName>
                                        </p:attrNameLst>
                                      </p:cBhvr>
                                      <p:to>
                                        <p:strVal val="visible"/>
                                      </p:to>
                                    </p:set>
                                    <p:anim calcmode="lin" valueType="num">
                                      <p:cBhvr>
                                        <p:cTn id="19" dur="500" fill="hold"/>
                                        <p:tgtEl>
                                          <p:spTgt spid="2083906"/>
                                        </p:tgtEl>
                                        <p:attrNameLst>
                                          <p:attrName>ppt_w</p:attrName>
                                        </p:attrNameLst>
                                      </p:cBhvr>
                                      <p:tavLst>
                                        <p:tav tm="0">
                                          <p:val>
                                            <p:strVal val="2/3*#ppt_w"/>
                                          </p:val>
                                        </p:tav>
                                        <p:tav tm="100000">
                                          <p:val>
                                            <p:strVal val="#ppt_w"/>
                                          </p:val>
                                        </p:tav>
                                      </p:tavLst>
                                    </p:anim>
                                    <p:anim calcmode="lin" valueType="num">
                                      <p:cBhvr>
                                        <p:cTn id="20" dur="500" fill="hold"/>
                                        <p:tgtEl>
                                          <p:spTgt spid="2083906"/>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2/3*#ppt_w"/>
                                          </p:val>
                                        </p:tav>
                                        <p:tav tm="100000">
                                          <p:val>
                                            <p:strVal val="#ppt_w"/>
                                          </p:val>
                                        </p:tav>
                                      </p:tavLst>
                                    </p:anim>
                                    <p:anim calcmode="lin" valueType="num">
                                      <p:cBhvr>
                                        <p:cTn id="26"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3843" grpId="0" autoUpdateAnimBg="0"/>
      <p:bldP spid="2083875" grpId="0" autoUpdateAnimBg="0"/>
      <p:bldP spid="2083906" grpId="0" autoUpdateAnimBg="0"/>
      <p:bldP spid="10"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Queeeeez</a:t>
            </a:r>
            <a:r>
              <a:rPr lang="en-US" dirty="0" smtClean="0"/>
              <a:t> time </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03766" y="1504950"/>
            <a:ext cx="3965068" cy="3276600"/>
          </a:xfrm>
        </p:spPr>
      </p:pic>
    </p:spTree>
    <p:extLst>
      <p:ext uri="{BB962C8B-B14F-4D97-AF65-F5344CB8AC3E}">
        <p14:creationId xmlns:p14="http://schemas.microsoft.com/office/powerpoint/2010/main" val="4228163663"/>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2895600" cy="3063240"/>
          </a:xfrm>
        </p:spPr>
        <p:txBody>
          <a:bodyPr/>
          <a:lstStyle/>
          <a:p>
            <a:pPr algn="ctr"/>
            <a:r>
              <a:rPr lang="en-US" dirty="0" smtClean="0"/>
              <a:t>Today’s bell schedule</a:t>
            </a:r>
            <a:endParaRPr lang="en-US" dirty="0"/>
          </a:p>
        </p:txBody>
      </p:sp>
      <p:pic>
        <p:nvPicPr>
          <p:cNvPr id="4" name="Picture 3"/>
          <p:cNvPicPr>
            <a:picLocks noChangeAspect="1"/>
          </p:cNvPicPr>
          <p:nvPr/>
        </p:nvPicPr>
        <p:blipFill>
          <a:blip r:embed="rId2"/>
          <a:stretch>
            <a:fillRect/>
          </a:stretch>
        </p:blipFill>
        <p:spPr>
          <a:xfrm>
            <a:off x="3733800" y="361950"/>
            <a:ext cx="4572000" cy="4582251"/>
          </a:xfrm>
          <a:prstGeom prst="rect">
            <a:avLst/>
          </a:prstGeom>
        </p:spPr>
      </p:pic>
    </p:spTree>
    <p:extLst>
      <p:ext uri="{BB962C8B-B14F-4D97-AF65-F5344CB8AC3E}">
        <p14:creationId xmlns:p14="http://schemas.microsoft.com/office/powerpoint/2010/main" val="3621797281"/>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 3-2 Understandings:</a:t>
            </a:r>
            <a:endParaRPr lang="en-US" dirty="0"/>
          </a:p>
        </p:txBody>
      </p:sp>
      <p:sp>
        <p:nvSpPr>
          <p:cNvPr id="3" name="Content Placeholder 2"/>
          <p:cNvSpPr>
            <a:spLocks noGrp="1"/>
          </p:cNvSpPr>
          <p:nvPr>
            <p:ph sz="quarter" idx="13"/>
          </p:nvPr>
        </p:nvSpPr>
        <p:spPr/>
        <p:txBody>
          <a:bodyPr/>
          <a:lstStyle/>
          <a:p>
            <a:r>
              <a:rPr lang="en-US" dirty="0"/>
              <a:t>Understand independence as conditional probabilities where the conditions are irrelevant</a:t>
            </a:r>
            <a:r>
              <a:rPr lang="en-US" dirty="0" smtClean="0"/>
              <a:t>.</a:t>
            </a:r>
          </a:p>
          <a:p>
            <a:r>
              <a:rPr lang="en-US" dirty="0"/>
              <a:t>Confirm independence of variables by comparing the product of their probabilities with the probability of their intersection</a:t>
            </a:r>
            <a:r>
              <a:rPr lang="en-US" dirty="0" smtClean="0"/>
              <a:t>.</a:t>
            </a:r>
            <a:endParaRPr lang="en-US" dirty="0"/>
          </a:p>
          <a:p>
            <a:endParaRPr lang="en-US" dirty="0"/>
          </a:p>
        </p:txBody>
      </p:sp>
    </p:spTree>
    <p:extLst>
      <p:ext uri="{BB962C8B-B14F-4D97-AF65-F5344CB8AC3E}">
        <p14:creationId xmlns:p14="http://schemas.microsoft.com/office/powerpoint/2010/main" val="3727904664"/>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 3-2 Essential Questions:</a:t>
            </a:r>
            <a:endParaRPr lang="en-US" dirty="0"/>
          </a:p>
        </p:txBody>
      </p:sp>
      <p:sp>
        <p:nvSpPr>
          <p:cNvPr id="3" name="Content Placeholder 2"/>
          <p:cNvSpPr>
            <a:spLocks noGrp="1"/>
          </p:cNvSpPr>
          <p:nvPr>
            <p:ph sz="quarter" idx="13"/>
          </p:nvPr>
        </p:nvSpPr>
        <p:spPr/>
        <p:txBody>
          <a:bodyPr>
            <a:normAutofit/>
          </a:bodyPr>
          <a:lstStyle/>
          <a:p>
            <a:pPr lvl="0"/>
            <a:r>
              <a:rPr lang="en-US" dirty="0" smtClean="0"/>
              <a:t>What </a:t>
            </a:r>
            <a:r>
              <a:rPr lang="en-US" dirty="0"/>
              <a:t>makes two random variables independent?</a:t>
            </a:r>
          </a:p>
          <a:p>
            <a:pPr lvl="0"/>
            <a:r>
              <a:rPr lang="en-US" dirty="0"/>
              <a:t>How do I determine whether or not variables are independent?</a:t>
            </a:r>
          </a:p>
          <a:p>
            <a:endParaRPr lang="en-US" dirty="0"/>
          </a:p>
        </p:txBody>
      </p:sp>
    </p:spTree>
    <p:extLst>
      <p:ext uri="{BB962C8B-B14F-4D97-AF65-F5344CB8AC3E}">
        <p14:creationId xmlns:p14="http://schemas.microsoft.com/office/powerpoint/2010/main" val="1405336050"/>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pattFill prst="wdUpDiag">
          <a:fgClr>
            <a:schemeClr val="bg2"/>
          </a:fgClr>
          <a:bgClr>
            <a:schemeClr val="bg1"/>
          </a:bgClr>
        </a:patt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600200" y="342900"/>
            <a:ext cx="5829300" cy="1702594"/>
          </a:xfrm>
          <a:solidFill>
            <a:schemeClr val="bg1"/>
          </a:solidFill>
        </p:spPr>
        <p:txBody>
          <a:bodyPr/>
          <a:lstStyle/>
          <a:p>
            <a:pPr eaLnBrk="1" hangingPunct="1"/>
            <a:r>
              <a:rPr lang="en-US" sz="7200" dirty="0">
                <a:solidFill>
                  <a:schemeClr val="accent2">
                    <a:lumMod val="60000"/>
                    <a:lumOff val="40000"/>
                  </a:schemeClr>
                </a:solidFill>
              </a:rPr>
              <a:t>Probability</a:t>
            </a:r>
            <a:endParaRPr lang="en-US" sz="4500" dirty="0">
              <a:solidFill>
                <a:schemeClr val="accent2">
                  <a:lumMod val="60000"/>
                  <a:lumOff val="40000"/>
                </a:schemeClr>
              </a:solidFill>
            </a:endParaRPr>
          </a:p>
        </p:txBody>
      </p:sp>
      <p:sp>
        <p:nvSpPr>
          <p:cNvPr id="31747" name="Rectangle 3"/>
          <p:cNvSpPr>
            <a:spLocks noGrp="1" noChangeArrowheads="1"/>
          </p:cNvSpPr>
          <p:nvPr>
            <p:ph type="subTitle" idx="1"/>
          </p:nvPr>
        </p:nvSpPr>
        <p:spPr>
          <a:xfrm>
            <a:off x="1828800" y="2571750"/>
            <a:ext cx="5486400" cy="1600200"/>
          </a:xfrm>
          <a:solidFill>
            <a:schemeClr val="bg1"/>
          </a:solidFill>
        </p:spPr>
        <p:txBody>
          <a:bodyPr/>
          <a:lstStyle/>
          <a:p>
            <a:pPr eaLnBrk="1" hangingPunct="1"/>
            <a:r>
              <a:rPr lang="en-US" sz="4500" dirty="0">
                <a:solidFill>
                  <a:schemeClr val="accent2">
                    <a:lumMod val="60000"/>
                    <a:lumOff val="40000"/>
                  </a:schemeClr>
                </a:solidFill>
              </a:rPr>
              <a:t>Independent and Dependent Events</a:t>
            </a:r>
          </a:p>
        </p:txBody>
      </p:sp>
    </p:spTree>
    <p:extLst>
      <p:ext uri="{BB962C8B-B14F-4D97-AF65-F5344CB8AC3E}">
        <p14:creationId xmlns:p14="http://schemas.microsoft.com/office/powerpoint/2010/main" val="2689128623"/>
      </p:ext>
    </p:extLst>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p:cNvSpPr>
            <a:spLocks noGrp="1" noChangeArrowheads="1"/>
          </p:cNvSpPr>
          <p:nvPr>
            <p:ph type="ctrTitle"/>
          </p:nvPr>
        </p:nvSpPr>
        <p:spPr>
          <a:xfrm>
            <a:off x="1257300" y="228600"/>
            <a:ext cx="6572250" cy="1102519"/>
          </a:xfrm>
        </p:spPr>
        <p:txBody>
          <a:bodyPr/>
          <a:lstStyle/>
          <a:p>
            <a:pPr eaLnBrk="1" hangingPunct="1">
              <a:defRPr/>
            </a:pPr>
            <a:r>
              <a:rPr lang="en-US" sz="4950" u="sng" dirty="0">
                <a:solidFill>
                  <a:schemeClr val="accent2"/>
                </a:solidFill>
                <a:effectLst>
                  <a:outerShdw blurRad="38100" dist="38100" dir="2700000" algn="tl">
                    <a:srgbClr val="C0C0C0"/>
                  </a:outerShdw>
                </a:effectLst>
              </a:rPr>
              <a:t>Independent Events</a:t>
            </a:r>
          </a:p>
        </p:txBody>
      </p:sp>
      <p:sp>
        <p:nvSpPr>
          <p:cNvPr id="32771" name="Rectangle 3"/>
          <p:cNvSpPr>
            <a:spLocks noGrp="1" noChangeArrowheads="1"/>
          </p:cNvSpPr>
          <p:nvPr>
            <p:ph type="subTitle" idx="1"/>
          </p:nvPr>
        </p:nvSpPr>
        <p:spPr>
          <a:xfrm>
            <a:off x="1371600" y="1600200"/>
            <a:ext cx="6400800" cy="2400300"/>
          </a:xfrm>
        </p:spPr>
        <p:txBody>
          <a:bodyPr/>
          <a:lstStyle/>
          <a:p>
            <a:pPr eaLnBrk="1" hangingPunct="1"/>
            <a:r>
              <a:rPr lang="en-US" sz="3000" i="1" dirty="0"/>
              <a:t>A</a:t>
            </a:r>
            <a:r>
              <a:rPr lang="en-US" sz="3000" dirty="0"/>
              <a:t> occurring does NOT affect the probability of  </a:t>
            </a:r>
            <a:r>
              <a:rPr lang="en-US" sz="3000" i="1" dirty="0"/>
              <a:t>B</a:t>
            </a:r>
            <a:r>
              <a:rPr lang="en-US" sz="3000" dirty="0"/>
              <a:t> occurring.</a:t>
            </a:r>
          </a:p>
          <a:p>
            <a:pPr eaLnBrk="1" hangingPunct="1"/>
            <a:endParaRPr lang="en-US" sz="3000" dirty="0"/>
          </a:p>
          <a:p>
            <a:pPr eaLnBrk="1" hangingPunct="1"/>
            <a:r>
              <a:rPr lang="en-US" sz="3000" dirty="0"/>
              <a:t>“</a:t>
            </a:r>
            <a:r>
              <a:rPr lang="en-US" sz="3000" i="1" dirty="0">
                <a:solidFill>
                  <a:srgbClr val="FF0000"/>
                </a:solidFill>
              </a:rPr>
              <a:t>AND</a:t>
            </a:r>
            <a:r>
              <a:rPr lang="en-US" sz="3000" dirty="0"/>
              <a:t>” means to </a:t>
            </a:r>
            <a:r>
              <a:rPr lang="en-US" sz="3000" u="sng" dirty="0"/>
              <a:t>MULTIPLY</a:t>
            </a:r>
            <a:r>
              <a:rPr lang="en-US" sz="3000" dirty="0"/>
              <a:t>!</a:t>
            </a:r>
          </a:p>
        </p:txBody>
      </p:sp>
    </p:spTree>
    <p:extLst>
      <p:ext uri="{BB962C8B-B14F-4D97-AF65-F5344CB8AC3E}">
        <p14:creationId xmlns:p14="http://schemas.microsoft.com/office/powerpoint/2010/main" val="3017878930"/>
      </p:ext>
    </p:extLst>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p:cNvSpPr>
            <a:spLocks noGrp="1" noChangeArrowheads="1"/>
          </p:cNvSpPr>
          <p:nvPr>
            <p:ph type="title"/>
          </p:nvPr>
        </p:nvSpPr>
        <p:spPr>
          <a:xfrm>
            <a:off x="762000" y="-400050"/>
            <a:ext cx="8077200" cy="1371600"/>
          </a:xfrm>
        </p:spPr>
        <p:txBody>
          <a:bodyPr/>
          <a:lstStyle/>
          <a:p>
            <a:pPr eaLnBrk="1" hangingPunct="1">
              <a:defRPr/>
            </a:pPr>
            <a:r>
              <a:rPr lang="en-US" u="sng" dirty="0" smtClean="0">
                <a:solidFill>
                  <a:schemeClr val="tx1"/>
                </a:solidFill>
                <a:effectLst>
                  <a:outerShdw blurRad="38100" dist="38100" dir="2700000" algn="tl">
                    <a:srgbClr val="C0C0C0"/>
                  </a:outerShdw>
                </a:effectLst>
              </a:rPr>
              <a:t>Independent Event FORMULA</a:t>
            </a:r>
          </a:p>
        </p:txBody>
      </p:sp>
      <p:sp>
        <p:nvSpPr>
          <p:cNvPr id="32771" name="Rectangle 3"/>
          <p:cNvSpPr>
            <a:spLocks noGrp="1" noChangeArrowheads="1"/>
          </p:cNvSpPr>
          <p:nvPr>
            <p:ph type="body" idx="1"/>
          </p:nvPr>
        </p:nvSpPr>
        <p:spPr>
          <a:xfrm>
            <a:off x="1257300" y="1371600"/>
            <a:ext cx="6629400" cy="2857500"/>
          </a:xfrm>
        </p:spPr>
        <p:txBody>
          <a:bodyPr/>
          <a:lstStyle/>
          <a:p>
            <a:pPr marL="0" indent="0" algn="ctr">
              <a:buNone/>
            </a:pPr>
            <a:r>
              <a:rPr lang="en-US" sz="4050" dirty="0">
                <a:solidFill>
                  <a:srgbClr val="990000"/>
                </a:solidFill>
              </a:rPr>
              <a:t>P(A </a:t>
            </a:r>
            <a:r>
              <a:rPr lang="en-US" sz="4050" dirty="0">
                <a:solidFill>
                  <a:srgbClr val="0000FF"/>
                </a:solidFill>
              </a:rPr>
              <a:t>and</a:t>
            </a:r>
            <a:r>
              <a:rPr lang="en-US" sz="4050" dirty="0">
                <a:solidFill>
                  <a:srgbClr val="990000"/>
                </a:solidFill>
              </a:rPr>
              <a:t> B) = P(A)</a:t>
            </a:r>
            <a:r>
              <a:rPr lang="en-US" sz="4050" dirty="0">
                <a:solidFill>
                  <a:srgbClr val="0000FF"/>
                </a:solidFill>
              </a:rPr>
              <a:t> </a:t>
            </a:r>
            <a:r>
              <a:rPr lang="en-US" sz="4050" dirty="0">
                <a:solidFill>
                  <a:srgbClr val="0000FF"/>
                </a:solidFill>
                <a:sym typeface="Wingdings" pitchFamily="2" charset="2"/>
              </a:rPr>
              <a:t> </a:t>
            </a:r>
            <a:r>
              <a:rPr lang="en-US" sz="4050" dirty="0">
                <a:solidFill>
                  <a:srgbClr val="990000"/>
                </a:solidFill>
              </a:rPr>
              <a:t>P(B)</a:t>
            </a:r>
          </a:p>
          <a:p>
            <a:pPr marL="0" indent="0" algn="ctr">
              <a:lnSpc>
                <a:spcPct val="150000"/>
              </a:lnSpc>
              <a:buNone/>
            </a:pPr>
            <a:r>
              <a:rPr lang="en-US" sz="4050" i="1" dirty="0">
                <a:solidFill>
                  <a:srgbClr val="990000"/>
                </a:solidFill>
              </a:rPr>
              <a:t>also known as</a:t>
            </a:r>
          </a:p>
          <a:p>
            <a:pPr marL="0" indent="0" algn="ctr">
              <a:buNone/>
            </a:pPr>
            <a:r>
              <a:rPr lang="en-US" sz="4050" dirty="0"/>
              <a:t>P(A </a:t>
            </a:r>
            <a:r>
              <a:rPr lang="en-US" sz="4050" dirty="0">
                <a:solidFill>
                  <a:srgbClr val="0000FF"/>
                </a:solidFill>
                <a:sym typeface="Symbol"/>
              </a:rPr>
              <a:t></a:t>
            </a:r>
            <a:r>
              <a:rPr lang="en-US" sz="4050" dirty="0">
                <a:sym typeface="Symbol"/>
              </a:rPr>
              <a:t> B) = P(A) </a:t>
            </a:r>
            <a:r>
              <a:rPr lang="en-US" sz="4050" dirty="0">
                <a:sym typeface="Wingdings"/>
              </a:rPr>
              <a:t> P(B)</a:t>
            </a:r>
            <a:r>
              <a:rPr lang="en-US" sz="4050" dirty="0"/>
              <a:t>                                                </a:t>
            </a:r>
          </a:p>
        </p:txBody>
      </p:sp>
    </p:spTree>
    <p:extLst>
      <p:ext uri="{BB962C8B-B14F-4D97-AF65-F5344CB8AC3E}">
        <p14:creationId xmlns:p14="http://schemas.microsoft.com/office/powerpoint/2010/main" val="1411134626"/>
      </p:ext>
    </p:extLst>
  </p:cSld>
  <p:clrMapOvr>
    <a:masterClrMapping/>
  </p:clrMapOvr>
  <p:transition spd="med">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171450"/>
            <a:ext cx="6343650" cy="534591"/>
          </a:xfrm>
        </p:spPr>
        <p:txBody>
          <a:bodyPr/>
          <a:lstStyle/>
          <a:p>
            <a:pPr algn="l" eaLnBrk="1" hangingPunct="1"/>
            <a:r>
              <a:rPr lang="en-US" sz="2400" dirty="0"/>
              <a:t>Example 1</a:t>
            </a:r>
          </a:p>
        </p:txBody>
      </p:sp>
      <p:sp>
        <p:nvSpPr>
          <p:cNvPr id="33795" name="Rectangle 3"/>
          <p:cNvSpPr>
            <a:spLocks noGrp="1" noChangeArrowheads="1"/>
          </p:cNvSpPr>
          <p:nvPr>
            <p:ph type="body" idx="1"/>
          </p:nvPr>
        </p:nvSpPr>
        <p:spPr>
          <a:xfrm>
            <a:off x="1257300" y="685800"/>
            <a:ext cx="6400800" cy="1657350"/>
          </a:xfrm>
        </p:spPr>
        <p:txBody>
          <a:bodyPr>
            <a:normAutofit fontScale="85000" lnSpcReduction="10000"/>
          </a:bodyPr>
          <a:lstStyle/>
          <a:p>
            <a:pPr marL="0" indent="0">
              <a:buNone/>
            </a:pPr>
            <a:r>
              <a:rPr lang="en-US" dirty="0" smtClean="0"/>
              <a:t>A coin is tossed and a 6-sided die is rolled. Find the probability of landing on the head side of the coin and rolling a 3 on the die.     </a:t>
            </a:r>
            <a:r>
              <a:rPr lang="en-US" dirty="0" smtClean="0">
                <a:solidFill>
                  <a:srgbClr val="FF0066"/>
                </a:solidFill>
              </a:rPr>
              <a:t>P(Head and 3)</a:t>
            </a:r>
          </a:p>
        </p:txBody>
      </p:sp>
      <p:graphicFrame>
        <p:nvGraphicFramePr>
          <p:cNvPr id="2" name="Object 1"/>
          <p:cNvGraphicFramePr>
            <a:graphicFrameLocks noChangeAspect="1"/>
          </p:cNvGraphicFramePr>
          <p:nvPr>
            <p:extLst/>
          </p:nvPr>
        </p:nvGraphicFramePr>
        <p:xfrm>
          <a:off x="3657600" y="2857500"/>
          <a:ext cx="1714501" cy="1828800"/>
        </p:xfrm>
        <a:graphic>
          <a:graphicData uri="http://schemas.openxmlformats.org/presentationml/2006/ole">
            <mc:AlternateContent xmlns:mc="http://schemas.openxmlformats.org/markup-compatibility/2006">
              <mc:Choice xmlns:v="urn:schemas-microsoft-com:vml" Requires="v">
                <p:oleObj spid="_x0000_s27660" name="Equation" r:id="rId3" imgW="380880" imgH="406080" progId="Equation.DSMT4">
                  <p:embed/>
                </p:oleObj>
              </mc:Choice>
              <mc:Fallback>
                <p:oleObj name="Equation" r:id="rId3" imgW="380880" imgH="406080" progId="Equation.DSMT4">
                  <p:embed/>
                  <p:pic>
                    <p:nvPicPr>
                      <p:cNvPr id="0" name=""/>
                      <p:cNvPicPr/>
                      <p:nvPr/>
                    </p:nvPicPr>
                    <p:blipFill>
                      <a:blip r:embed="rId4"/>
                      <a:stretch>
                        <a:fillRect/>
                      </a:stretch>
                    </p:blipFill>
                    <p:spPr>
                      <a:xfrm>
                        <a:off x="3657600" y="2857500"/>
                        <a:ext cx="1714501" cy="1828800"/>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5372100" y="2645770"/>
          <a:ext cx="1828800" cy="2090057"/>
        </p:xfrm>
        <a:graphic>
          <a:graphicData uri="http://schemas.openxmlformats.org/presentationml/2006/ole">
            <mc:AlternateContent xmlns:mc="http://schemas.openxmlformats.org/markup-compatibility/2006">
              <mc:Choice xmlns:v="urn:schemas-microsoft-com:vml" Requires="v">
                <p:oleObj spid="_x0000_s27661" name="Equation" r:id="rId5" imgW="355320" imgH="406080" progId="Equation.DSMT4">
                  <p:embed/>
                </p:oleObj>
              </mc:Choice>
              <mc:Fallback>
                <p:oleObj name="Equation" r:id="rId5" imgW="355320" imgH="406080" progId="Equation.DSMT4">
                  <p:embed/>
                  <p:pic>
                    <p:nvPicPr>
                      <p:cNvPr id="0" name=""/>
                      <p:cNvPicPr>
                        <a:picLocks noChangeAspect="1" noChangeArrowheads="1"/>
                      </p:cNvPicPr>
                      <p:nvPr/>
                    </p:nvPicPr>
                    <p:blipFill>
                      <a:blip r:embed="rId6"/>
                      <a:srcRect/>
                      <a:stretch>
                        <a:fillRect/>
                      </a:stretch>
                    </p:blipFill>
                    <p:spPr bwMode="auto">
                      <a:xfrm>
                        <a:off x="5372100" y="2645770"/>
                        <a:ext cx="1828800" cy="2090057"/>
                      </a:xfrm>
                      <a:prstGeom prst="rect">
                        <a:avLst/>
                      </a:prstGeom>
                      <a:noFill/>
                      <a:ln>
                        <a:noFill/>
                      </a:ln>
                    </p:spPr>
                  </p:pic>
                </p:oleObj>
              </mc:Fallback>
            </mc:AlternateContent>
          </a:graphicData>
        </a:graphic>
      </p:graphicFrame>
      <p:sp>
        <p:nvSpPr>
          <p:cNvPr id="8" name="Rectangle 3"/>
          <p:cNvSpPr txBox="1">
            <a:spLocks noChangeArrowheads="1"/>
          </p:cNvSpPr>
          <p:nvPr/>
        </p:nvSpPr>
        <p:spPr bwMode="auto">
          <a:xfrm>
            <a:off x="1200150" y="2274295"/>
            <a:ext cx="5143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buNone/>
            </a:pPr>
            <a:r>
              <a:rPr lang="en-US" sz="3300" kern="0" dirty="0"/>
              <a:t>P(A </a:t>
            </a:r>
            <a:r>
              <a:rPr lang="en-US" sz="3300" kern="0" dirty="0">
                <a:solidFill>
                  <a:srgbClr val="0000FF"/>
                </a:solidFill>
                <a:sym typeface="Symbol"/>
              </a:rPr>
              <a:t></a:t>
            </a:r>
            <a:r>
              <a:rPr lang="en-US" sz="3300" kern="0" dirty="0">
                <a:sym typeface="Symbol"/>
              </a:rPr>
              <a:t> B) = P(A) </a:t>
            </a:r>
            <a:r>
              <a:rPr lang="en-US" sz="3300" kern="0" dirty="0">
                <a:sym typeface="Wingdings"/>
              </a:rPr>
              <a:t> P(B)</a:t>
            </a:r>
            <a:r>
              <a:rPr lang="en-US" sz="3300" kern="0" dirty="0"/>
              <a:t>                                                </a:t>
            </a:r>
          </a:p>
        </p:txBody>
      </p:sp>
    </p:spTree>
    <p:extLst>
      <p:ext uri="{BB962C8B-B14F-4D97-AF65-F5344CB8AC3E}">
        <p14:creationId xmlns:p14="http://schemas.microsoft.com/office/powerpoint/2010/main" val="257448940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84384" y="-171450"/>
            <a:ext cx="6286500" cy="857250"/>
          </a:xfrm>
        </p:spPr>
        <p:txBody>
          <a:bodyPr/>
          <a:lstStyle/>
          <a:p>
            <a:pPr algn="l" eaLnBrk="1" hangingPunct="1"/>
            <a:r>
              <a:rPr lang="en-US" sz="2400" dirty="0"/>
              <a:t>Example 2</a:t>
            </a:r>
          </a:p>
        </p:txBody>
      </p:sp>
      <p:sp>
        <p:nvSpPr>
          <p:cNvPr id="34819" name="Rectangle 3"/>
          <p:cNvSpPr>
            <a:spLocks noGrp="1" noChangeArrowheads="1"/>
          </p:cNvSpPr>
          <p:nvPr>
            <p:ph type="body" idx="1"/>
          </p:nvPr>
        </p:nvSpPr>
        <p:spPr>
          <a:xfrm>
            <a:off x="1200150" y="685800"/>
            <a:ext cx="6572250" cy="2057400"/>
          </a:xfrm>
        </p:spPr>
        <p:txBody>
          <a:bodyPr>
            <a:normAutofit fontScale="85000" lnSpcReduction="20000"/>
          </a:bodyPr>
          <a:lstStyle/>
          <a:p>
            <a:pPr marL="0" indent="0">
              <a:buNone/>
            </a:pPr>
            <a:r>
              <a:rPr lang="en-US" dirty="0" smtClean="0"/>
              <a:t>A card is chosen at random from a deck of 52 cards. It is then replaced and a second card is chosen. What is the probability of choosing a jack and an eight? </a:t>
            </a:r>
          </a:p>
          <a:p>
            <a:pPr marL="0" indent="0">
              <a:buNone/>
            </a:pPr>
            <a:r>
              <a:rPr lang="en-US" dirty="0" smtClean="0">
                <a:solidFill>
                  <a:srgbClr val="FF0066"/>
                </a:solidFill>
              </a:rPr>
              <a:t>    P(Jack and 8)</a:t>
            </a:r>
          </a:p>
        </p:txBody>
      </p:sp>
      <p:graphicFrame>
        <p:nvGraphicFramePr>
          <p:cNvPr id="6" name="Object 5"/>
          <p:cNvGraphicFramePr>
            <a:graphicFrameLocks noChangeAspect="1"/>
          </p:cNvGraphicFramePr>
          <p:nvPr>
            <p:extLst/>
          </p:nvPr>
        </p:nvGraphicFramePr>
        <p:xfrm>
          <a:off x="3530001" y="3143250"/>
          <a:ext cx="2242149" cy="1668576"/>
        </p:xfrm>
        <a:graphic>
          <a:graphicData uri="http://schemas.openxmlformats.org/presentationml/2006/ole">
            <mc:AlternateContent xmlns:mc="http://schemas.openxmlformats.org/markup-compatibility/2006">
              <mc:Choice xmlns:v="urn:schemas-microsoft-com:vml" Requires="v">
                <p:oleObj spid="_x0000_s28684" name="Equation" r:id="rId3" imgW="545760" imgH="406080" progId="Equation.DSMT4">
                  <p:embed/>
                </p:oleObj>
              </mc:Choice>
              <mc:Fallback>
                <p:oleObj name="Equation" r:id="rId3" imgW="545760" imgH="406080" progId="Equation.DSMT4">
                  <p:embed/>
                  <p:pic>
                    <p:nvPicPr>
                      <p:cNvPr id="0" name=""/>
                      <p:cNvPicPr/>
                      <p:nvPr/>
                    </p:nvPicPr>
                    <p:blipFill>
                      <a:blip r:embed="rId4"/>
                      <a:stretch>
                        <a:fillRect/>
                      </a:stretch>
                    </p:blipFill>
                    <p:spPr>
                      <a:xfrm>
                        <a:off x="3530001" y="3143250"/>
                        <a:ext cx="2242149" cy="1668576"/>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645944" y="3143250"/>
          <a:ext cx="1852613" cy="1743343"/>
        </p:xfrm>
        <a:graphic>
          <a:graphicData uri="http://schemas.openxmlformats.org/presentationml/2006/ole">
            <mc:AlternateContent xmlns:mc="http://schemas.openxmlformats.org/markup-compatibility/2006">
              <mc:Choice xmlns:v="urn:schemas-microsoft-com:vml" Requires="v">
                <p:oleObj spid="_x0000_s28685" name="Equation" r:id="rId5" imgW="431640" imgH="406080" progId="Equation.DSMT4">
                  <p:embed/>
                </p:oleObj>
              </mc:Choice>
              <mc:Fallback>
                <p:oleObj name="Equation" r:id="rId5" imgW="431640" imgH="406080" progId="Equation.DSMT4">
                  <p:embed/>
                  <p:pic>
                    <p:nvPicPr>
                      <p:cNvPr id="0" name=""/>
                      <p:cNvPicPr>
                        <a:picLocks noChangeAspect="1" noChangeArrowheads="1"/>
                      </p:cNvPicPr>
                      <p:nvPr/>
                    </p:nvPicPr>
                    <p:blipFill>
                      <a:blip r:embed="rId6"/>
                      <a:srcRect/>
                      <a:stretch>
                        <a:fillRect/>
                      </a:stretch>
                    </p:blipFill>
                    <p:spPr bwMode="auto">
                      <a:xfrm>
                        <a:off x="5645944" y="3143250"/>
                        <a:ext cx="1852613" cy="1743343"/>
                      </a:xfrm>
                      <a:prstGeom prst="rect">
                        <a:avLst/>
                      </a:prstGeom>
                      <a:noFill/>
                      <a:ln>
                        <a:noFill/>
                      </a:ln>
                    </p:spPr>
                  </p:pic>
                </p:oleObj>
              </mc:Fallback>
            </mc:AlternateContent>
          </a:graphicData>
        </a:graphic>
      </p:graphicFrame>
      <p:sp>
        <p:nvSpPr>
          <p:cNvPr id="8" name="Rectangle 3"/>
          <p:cNvSpPr txBox="1">
            <a:spLocks noChangeArrowheads="1"/>
          </p:cNvSpPr>
          <p:nvPr/>
        </p:nvSpPr>
        <p:spPr bwMode="auto">
          <a:xfrm>
            <a:off x="1428750" y="2567668"/>
            <a:ext cx="5143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buNone/>
            </a:pPr>
            <a:r>
              <a:rPr lang="en-US" sz="3300" kern="0" dirty="0"/>
              <a:t>P(A </a:t>
            </a:r>
            <a:r>
              <a:rPr lang="en-US" sz="3300" kern="0" dirty="0">
                <a:solidFill>
                  <a:srgbClr val="0000FF"/>
                </a:solidFill>
                <a:sym typeface="Symbol"/>
              </a:rPr>
              <a:t></a:t>
            </a:r>
            <a:r>
              <a:rPr lang="en-US" sz="3300" kern="0" dirty="0">
                <a:sym typeface="Symbol"/>
              </a:rPr>
              <a:t> B) = P(A) </a:t>
            </a:r>
            <a:r>
              <a:rPr lang="en-US" sz="3300" kern="0" dirty="0">
                <a:sym typeface="Wingdings"/>
              </a:rPr>
              <a:t> P(B)</a:t>
            </a:r>
            <a:r>
              <a:rPr lang="en-US" sz="3300" kern="0" dirty="0"/>
              <a:t>                                </a:t>
            </a:r>
          </a:p>
        </p:txBody>
      </p:sp>
    </p:spTree>
    <p:extLst>
      <p:ext uri="{BB962C8B-B14F-4D97-AF65-F5344CB8AC3E}">
        <p14:creationId xmlns:p14="http://schemas.microsoft.com/office/powerpoint/2010/main" val="26442365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629150"/>
            <a:ext cx="9143206" cy="438150"/>
          </a:xfrm>
        </p:spPr>
        <p:txBody>
          <a:bodyPr>
            <a:normAutofit/>
          </a:bodyPr>
          <a:lstStyle/>
          <a:p>
            <a:pPr algn="ctr"/>
            <a:r>
              <a:rPr lang="en-US" sz="1800" b="0" i="1" dirty="0" smtClean="0"/>
              <a:t>Diagram from </a:t>
            </a:r>
            <a:r>
              <a:rPr lang="en-US" sz="1800" b="0" i="1" dirty="0" err="1" smtClean="0"/>
              <a:t>Walch</a:t>
            </a:r>
            <a:r>
              <a:rPr lang="en-US" sz="1800" b="0" i="1" dirty="0" smtClean="0"/>
              <a:t> Education</a:t>
            </a:r>
            <a:endParaRPr lang="en-US" sz="1800" b="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899080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67630"/>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0"/>
            <a:ext cx="6343650" cy="628650"/>
          </a:xfrm>
        </p:spPr>
        <p:txBody>
          <a:bodyPr/>
          <a:lstStyle/>
          <a:p>
            <a:pPr algn="l" eaLnBrk="1" hangingPunct="1"/>
            <a:r>
              <a:rPr lang="en-US" sz="2400" dirty="0"/>
              <a:t>Example 3</a:t>
            </a:r>
          </a:p>
        </p:txBody>
      </p:sp>
      <p:sp>
        <p:nvSpPr>
          <p:cNvPr id="35843" name="Rectangle 3"/>
          <p:cNvSpPr>
            <a:spLocks noGrp="1" noChangeArrowheads="1"/>
          </p:cNvSpPr>
          <p:nvPr>
            <p:ph type="body" idx="1"/>
          </p:nvPr>
        </p:nvSpPr>
        <p:spPr>
          <a:xfrm>
            <a:off x="1143000" y="628650"/>
            <a:ext cx="6572250" cy="2224768"/>
          </a:xfrm>
        </p:spPr>
        <p:txBody>
          <a:bodyPr>
            <a:normAutofit fontScale="92500"/>
          </a:bodyPr>
          <a:lstStyle/>
          <a:p>
            <a:pPr marL="0" indent="0">
              <a:buNone/>
            </a:pPr>
            <a:r>
              <a:rPr lang="en-US" sz="2250" dirty="0"/>
              <a:t>A jar contains 3 red, 5 green, 2 blue and 6 yellow marbles. A marble is chosen at random from the jar. After replacing it, a second marble is chosen. What is the probability of choosing a green and a yellow marble?     </a:t>
            </a:r>
          </a:p>
          <a:p>
            <a:pPr marL="0" indent="0">
              <a:buNone/>
            </a:pPr>
            <a:r>
              <a:rPr lang="en-US" sz="2250" dirty="0">
                <a:solidFill>
                  <a:srgbClr val="FF0066"/>
                </a:solidFill>
              </a:rPr>
              <a:t>  P(Green and Yellow)</a:t>
            </a:r>
          </a:p>
          <a:p>
            <a:pPr marL="0" indent="0">
              <a:buNone/>
            </a:pPr>
            <a:endParaRPr lang="en-US" sz="2250" dirty="0"/>
          </a:p>
          <a:p>
            <a:pPr marL="0" indent="0">
              <a:buNone/>
            </a:pPr>
            <a:endParaRPr lang="en-US" sz="2250" dirty="0"/>
          </a:p>
          <a:p>
            <a:pPr marL="0" indent="0">
              <a:buNone/>
            </a:pPr>
            <a:endParaRPr lang="en-US" sz="2250" dirty="0"/>
          </a:p>
        </p:txBody>
      </p:sp>
      <p:graphicFrame>
        <p:nvGraphicFramePr>
          <p:cNvPr id="5" name="Object 4"/>
          <p:cNvGraphicFramePr>
            <a:graphicFrameLocks noChangeAspect="1"/>
          </p:cNvGraphicFramePr>
          <p:nvPr>
            <p:extLst/>
          </p:nvPr>
        </p:nvGraphicFramePr>
        <p:xfrm>
          <a:off x="3571875" y="3388072"/>
          <a:ext cx="2135847" cy="1667003"/>
        </p:xfrm>
        <a:graphic>
          <a:graphicData uri="http://schemas.openxmlformats.org/presentationml/2006/ole">
            <mc:AlternateContent xmlns:mc="http://schemas.openxmlformats.org/markup-compatibility/2006">
              <mc:Choice xmlns:v="urn:schemas-microsoft-com:vml" Requires="v">
                <p:oleObj spid="_x0000_s29708" name="Equation" r:id="rId3" imgW="520560" imgH="406080" progId="Equation.DSMT4">
                  <p:embed/>
                </p:oleObj>
              </mc:Choice>
              <mc:Fallback>
                <p:oleObj name="Equation" r:id="rId3" imgW="520560" imgH="406080" progId="Equation.DSMT4">
                  <p:embed/>
                  <p:pic>
                    <p:nvPicPr>
                      <p:cNvPr id="0" name=""/>
                      <p:cNvPicPr/>
                      <p:nvPr/>
                    </p:nvPicPr>
                    <p:blipFill>
                      <a:blip r:embed="rId4"/>
                      <a:stretch>
                        <a:fillRect/>
                      </a:stretch>
                    </p:blipFill>
                    <p:spPr>
                      <a:xfrm>
                        <a:off x="3571875" y="3388072"/>
                        <a:ext cx="2135847" cy="1667003"/>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5748337" y="3200400"/>
          <a:ext cx="2024063" cy="1905000"/>
        </p:xfrm>
        <a:graphic>
          <a:graphicData uri="http://schemas.openxmlformats.org/presentationml/2006/ole">
            <mc:AlternateContent xmlns:mc="http://schemas.openxmlformats.org/markup-compatibility/2006">
              <mc:Choice xmlns:v="urn:schemas-microsoft-com:vml" Requires="v">
                <p:oleObj spid="_x0000_s29709" name="Equation" r:id="rId5" imgW="431640" imgH="406080" progId="Equation.DSMT4">
                  <p:embed/>
                </p:oleObj>
              </mc:Choice>
              <mc:Fallback>
                <p:oleObj name="Equation" r:id="rId5" imgW="431640" imgH="406080" progId="Equation.DSMT4">
                  <p:embed/>
                  <p:pic>
                    <p:nvPicPr>
                      <p:cNvPr id="0" name=""/>
                      <p:cNvPicPr>
                        <a:picLocks noChangeAspect="1" noChangeArrowheads="1"/>
                      </p:cNvPicPr>
                      <p:nvPr/>
                    </p:nvPicPr>
                    <p:blipFill>
                      <a:blip r:embed="rId6"/>
                      <a:srcRect/>
                      <a:stretch>
                        <a:fillRect/>
                      </a:stretch>
                    </p:blipFill>
                    <p:spPr bwMode="auto">
                      <a:xfrm>
                        <a:off x="5748337" y="3200400"/>
                        <a:ext cx="2024063" cy="1905000"/>
                      </a:xfrm>
                      <a:prstGeom prst="rect">
                        <a:avLst/>
                      </a:prstGeom>
                      <a:noFill/>
                      <a:ln>
                        <a:noFill/>
                      </a:ln>
                    </p:spPr>
                  </p:pic>
                </p:oleObj>
              </mc:Fallback>
            </mc:AlternateContent>
          </a:graphicData>
        </a:graphic>
      </p:graphicFrame>
      <p:sp>
        <p:nvSpPr>
          <p:cNvPr id="7" name="Rectangle 3"/>
          <p:cNvSpPr txBox="1">
            <a:spLocks noChangeArrowheads="1"/>
          </p:cNvSpPr>
          <p:nvPr/>
        </p:nvSpPr>
        <p:spPr bwMode="auto">
          <a:xfrm>
            <a:off x="1257300" y="2853418"/>
            <a:ext cx="5143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buNone/>
            </a:pPr>
            <a:r>
              <a:rPr lang="en-US" sz="3300" kern="0" dirty="0"/>
              <a:t>P(A </a:t>
            </a:r>
            <a:r>
              <a:rPr lang="en-US" sz="3300" kern="0" dirty="0">
                <a:solidFill>
                  <a:srgbClr val="0000FF"/>
                </a:solidFill>
                <a:sym typeface="Symbol"/>
              </a:rPr>
              <a:t></a:t>
            </a:r>
            <a:r>
              <a:rPr lang="en-US" sz="3300" kern="0" dirty="0">
                <a:sym typeface="Symbol"/>
              </a:rPr>
              <a:t> B) = P(A) </a:t>
            </a:r>
            <a:r>
              <a:rPr lang="en-US" sz="3300" kern="0" dirty="0">
                <a:sym typeface="Wingdings"/>
              </a:rPr>
              <a:t> P(B)</a:t>
            </a:r>
            <a:r>
              <a:rPr lang="en-US" sz="3300" kern="0" dirty="0"/>
              <a:t>                                                </a:t>
            </a:r>
          </a:p>
        </p:txBody>
      </p:sp>
    </p:spTree>
    <p:extLst>
      <p:ext uri="{BB962C8B-B14F-4D97-AF65-F5344CB8AC3E}">
        <p14:creationId xmlns:p14="http://schemas.microsoft.com/office/powerpoint/2010/main" val="1238969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0"/>
            <a:ext cx="6286500" cy="571500"/>
          </a:xfrm>
        </p:spPr>
        <p:txBody>
          <a:bodyPr/>
          <a:lstStyle/>
          <a:p>
            <a:pPr algn="l" eaLnBrk="1" hangingPunct="1"/>
            <a:r>
              <a:rPr lang="en-US" sz="2400" dirty="0"/>
              <a:t>Example 4</a:t>
            </a:r>
          </a:p>
        </p:txBody>
      </p:sp>
      <p:sp>
        <p:nvSpPr>
          <p:cNvPr id="36867" name="Rectangle 3"/>
          <p:cNvSpPr>
            <a:spLocks noGrp="1" noChangeArrowheads="1"/>
          </p:cNvSpPr>
          <p:nvPr>
            <p:ph type="body" idx="1"/>
          </p:nvPr>
        </p:nvSpPr>
        <p:spPr>
          <a:xfrm>
            <a:off x="1257300" y="514350"/>
            <a:ext cx="6515100" cy="1943100"/>
          </a:xfrm>
        </p:spPr>
        <p:txBody>
          <a:bodyPr>
            <a:normAutofit fontScale="85000" lnSpcReduction="20000"/>
          </a:bodyPr>
          <a:lstStyle/>
          <a:p>
            <a:pPr marL="0" indent="0">
              <a:buNone/>
            </a:pPr>
            <a:r>
              <a:rPr lang="en-US" dirty="0" smtClean="0"/>
              <a:t>A school survey found that 9 out of 10 students like pizza. If three students are chosen at random with replacement, what is the probability that all three students like pizza? </a:t>
            </a:r>
            <a:r>
              <a:rPr lang="en-US" dirty="0" smtClean="0">
                <a:solidFill>
                  <a:srgbClr val="FF0066"/>
                </a:solidFill>
              </a:rPr>
              <a:t>P(Like </a:t>
            </a:r>
            <a:r>
              <a:rPr lang="en-US" dirty="0">
                <a:solidFill>
                  <a:srgbClr val="FF0066"/>
                </a:solidFill>
              </a:rPr>
              <a:t>and </a:t>
            </a:r>
            <a:r>
              <a:rPr lang="en-US" dirty="0" smtClean="0">
                <a:solidFill>
                  <a:srgbClr val="FF0066"/>
                </a:solidFill>
              </a:rPr>
              <a:t>Like and Like)</a:t>
            </a:r>
            <a:endParaRPr lang="en-US" dirty="0">
              <a:solidFill>
                <a:srgbClr val="FF0066"/>
              </a:solidFill>
            </a:endParaRPr>
          </a:p>
          <a:p>
            <a:pPr marL="0" indent="0">
              <a:buNone/>
            </a:pPr>
            <a:endParaRPr lang="en-US" dirty="0" smtClean="0"/>
          </a:p>
          <a:p>
            <a:pPr marL="0" indent="0">
              <a:buNone/>
            </a:pPr>
            <a:endParaRPr lang="en-US" dirty="0" smtClean="0"/>
          </a:p>
        </p:txBody>
      </p:sp>
      <p:graphicFrame>
        <p:nvGraphicFramePr>
          <p:cNvPr id="2" name="Object 1"/>
          <p:cNvGraphicFramePr>
            <a:graphicFrameLocks noChangeAspect="1"/>
          </p:cNvGraphicFramePr>
          <p:nvPr>
            <p:extLst/>
          </p:nvPr>
        </p:nvGraphicFramePr>
        <p:xfrm>
          <a:off x="4706542" y="2571750"/>
          <a:ext cx="2440781" cy="1905000"/>
        </p:xfrm>
        <a:graphic>
          <a:graphicData uri="http://schemas.openxmlformats.org/presentationml/2006/ole">
            <mc:AlternateContent xmlns:mc="http://schemas.openxmlformats.org/markup-compatibility/2006">
              <mc:Choice xmlns:v="urn:schemas-microsoft-com:vml" Requires="v">
                <p:oleObj spid="_x0000_s30732" name="Equation" r:id="rId3" imgW="520560" imgH="406080" progId="Equation.DSMT4">
                  <p:embed/>
                </p:oleObj>
              </mc:Choice>
              <mc:Fallback>
                <p:oleObj name="Equation" r:id="rId3" imgW="520560" imgH="406080" progId="Equation.DSMT4">
                  <p:embed/>
                  <p:pic>
                    <p:nvPicPr>
                      <p:cNvPr id="0" name=""/>
                      <p:cNvPicPr>
                        <a:picLocks noChangeAspect="1" noChangeArrowheads="1"/>
                      </p:cNvPicPr>
                      <p:nvPr/>
                    </p:nvPicPr>
                    <p:blipFill>
                      <a:blip r:embed="rId4"/>
                      <a:srcRect/>
                      <a:stretch>
                        <a:fillRect/>
                      </a:stretch>
                    </p:blipFill>
                    <p:spPr bwMode="auto">
                      <a:xfrm>
                        <a:off x="4706542" y="2571750"/>
                        <a:ext cx="244078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nvPr>
        </p:nvGraphicFramePr>
        <p:xfrm>
          <a:off x="1458516" y="2686050"/>
          <a:ext cx="3333750" cy="1666875"/>
        </p:xfrm>
        <a:graphic>
          <a:graphicData uri="http://schemas.openxmlformats.org/presentationml/2006/ole">
            <mc:AlternateContent xmlns:mc="http://schemas.openxmlformats.org/markup-compatibility/2006">
              <mc:Choice xmlns:v="urn:schemas-microsoft-com:vml" Requires="v">
                <p:oleObj spid="_x0000_s30733" name="Equation" r:id="rId5" imgW="812520" imgH="406080" progId="Equation.DSMT4">
                  <p:embed/>
                </p:oleObj>
              </mc:Choice>
              <mc:Fallback>
                <p:oleObj name="Equation" r:id="rId5" imgW="812520" imgH="406080" progId="Equation.DSMT4">
                  <p:embed/>
                  <p:pic>
                    <p:nvPicPr>
                      <p:cNvPr id="0" name=""/>
                      <p:cNvPicPr>
                        <a:picLocks noChangeAspect="1" noChangeArrowheads="1"/>
                      </p:cNvPicPr>
                      <p:nvPr/>
                    </p:nvPicPr>
                    <p:blipFill>
                      <a:blip r:embed="rId6"/>
                      <a:srcRect/>
                      <a:stretch>
                        <a:fillRect/>
                      </a:stretch>
                    </p:blipFill>
                    <p:spPr bwMode="auto">
                      <a:xfrm>
                        <a:off x="1458516" y="2686050"/>
                        <a:ext cx="33337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43546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14450" y="114300"/>
            <a:ext cx="6572250" cy="857250"/>
          </a:xfrm>
        </p:spPr>
        <p:txBody>
          <a:bodyPr/>
          <a:lstStyle/>
          <a:p>
            <a:pPr eaLnBrk="1" hangingPunct="1"/>
            <a:r>
              <a:rPr lang="en-US" sz="4950" u="sng" dirty="0">
                <a:solidFill>
                  <a:schemeClr val="accent2"/>
                </a:solidFill>
              </a:rPr>
              <a:t>Dependent Events</a:t>
            </a:r>
          </a:p>
        </p:txBody>
      </p:sp>
      <p:sp>
        <p:nvSpPr>
          <p:cNvPr id="37891" name="Rectangle 3"/>
          <p:cNvSpPr>
            <a:spLocks noGrp="1" noChangeArrowheads="1"/>
          </p:cNvSpPr>
          <p:nvPr>
            <p:ph type="body" idx="1"/>
          </p:nvPr>
        </p:nvSpPr>
        <p:spPr>
          <a:xfrm>
            <a:off x="1143000" y="1314450"/>
            <a:ext cx="6686550" cy="3257550"/>
          </a:xfrm>
        </p:spPr>
        <p:txBody>
          <a:bodyPr>
            <a:normAutofit fontScale="92500" lnSpcReduction="10000"/>
          </a:bodyPr>
          <a:lstStyle/>
          <a:p>
            <a:pPr marL="0" indent="0" algn="ctr">
              <a:buNone/>
            </a:pPr>
            <a:r>
              <a:rPr lang="en-US" sz="3300" i="1" dirty="0"/>
              <a:t>A</a:t>
            </a:r>
            <a:r>
              <a:rPr lang="en-US" sz="3300" dirty="0"/>
              <a:t> occurring </a:t>
            </a:r>
            <a:r>
              <a:rPr lang="en-US" sz="3300" dirty="0">
                <a:solidFill>
                  <a:srgbClr val="FF0066"/>
                </a:solidFill>
              </a:rPr>
              <a:t>AFFECTS</a:t>
            </a:r>
            <a:r>
              <a:rPr lang="en-US" sz="3300" dirty="0"/>
              <a:t> the probability of  B occurring</a:t>
            </a:r>
          </a:p>
          <a:p>
            <a:pPr marL="0" indent="0" algn="ctr">
              <a:buNone/>
            </a:pPr>
            <a:endParaRPr lang="en-US" sz="3300" dirty="0"/>
          </a:p>
          <a:p>
            <a:pPr marL="0" indent="0" algn="ctr">
              <a:buNone/>
            </a:pPr>
            <a:r>
              <a:rPr lang="en-US" sz="3300" dirty="0"/>
              <a:t>Usually you will see the words “</a:t>
            </a:r>
            <a:r>
              <a:rPr lang="en-US" sz="4500" i="1" dirty="0">
                <a:solidFill>
                  <a:srgbClr val="FF0066"/>
                </a:solidFill>
              </a:rPr>
              <a:t>without replacing</a:t>
            </a:r>
            <a:r>
              <a:rPr lang="en-US" sz="3300" dirty="0"/>
              <a:t>”</a:t>
            </a:r>
          </a:p>
          <a:p>
            <a:pPr marL="0" indent="0" algn="ctr">
              <a:buNone/>
            </a:pPr>
            <a:endParaRPr lang="en-US" sz="2100" dirty="0"/>
          </a:p>
          <a:p>
            <a:pPr marL="0" indent="0" algn="ctr">
              <a:buNone/>
            </a:pPr>
            <a:r>
              <a:rPr lang="en-US" sz="2100" dirty="0"/>
              <a:t>“</a:t>
            </a:r>
            <a:r>
              <a:rPr lang="en-US" sz="2100" i="1" dirty="0">
                <a:solidFill>
                  <a:srgbClr val="FF0000"/>
                </a:solidFill>
              </a:rPr>
              <a:t>AND</a:t>
            </a:r>
            <a:r>
              <a:rPr lang="en-US" sz="2100"/>
              <a:t>” still </a:t>
            </a:r>
            <a:r>
              <a:rPr lang="en-US" sz="2100" dirty="0"/>
              <a:t>means to </a:t>
            </a:r>
            <a:r>
              <a:rPr lang="en-US" sz="2100" u="sng" dirty="0"/>
              <a:t>MULTIPLY</a:t>
            </a:r>
            <a:r>
              <a:rPr lang="en-US" sz="2100" dirty="0"/>
              <a:t>!</a:t>
            </a:r>
          </a:p>
          <a:p>
            <a:pPr marL="0" indent="0" algn="ctr">
              <a:buNone/>
            </a:pPr>
            <a:endParaRPr lang="en-US" sz="3300" dirty="0"/>
          </a:p>
        </p:txBody>
      </p:sp>
    </p:spTree>
    <p:extLst>
      <p:ext uri="{BB962C8B-B14F-4D97-AF65-F5344CB8AC3E}">
        <p14:creationId xmlns:p14="http://schemas.microsoft.com/office/powerpoint/2010/main" val="205031915"/>
      </p:ext>
    </p:extLst>
  </p:cSld>
  <p:clrMapOvr>
    <a:masterClrMapping/>
  </p:clrMapOvr>
  <p:transition spd="med">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114300"/>
            <a:ext cx="6743700" cy="857250"/>
          </a:xfrm>
        </p:spPr>
        <p:txBody>
          <a:bodyPr/>
          <a:lstStyle/>
          <a:p>
            <a:pPr eaLnBrk="1" hangingPunct="1"/>
            <a:r>
              <a:rPr lang="en-US" sz="4050" u="sng" dirty="0"/>
              <a:t>Dependent Event Formula</a:t>
            </a:r>
          </a:p>
        </p:txBody>
      </p:sp>
      <p:sp>
        <p:nvSpPr>
          <p:cNvPr id="37891" name="Rectangle 3"/>
          <p:cNvSpPr>
            <a:spLocks noGrp="1" noChangeArrowheads="1"/>
          </p:cNvSpPr>
          <p:nvPr>
            <p:ph type="body" idx="1"/>
          </p:nvPr>
        </p:nvSpPr>
        <p:spPr>
          <a:xfrm>
            <a:off x="1200150" y="1371600"/>
            <a:ext cx="6686550" cy="2914650"/>
          </a:xfrm>
        </p:spPr>
        <p:txBody>
          <a:bodyPr/>
          <a:lstStyle/>
          <a:p>
            <a:pPr marL="0" indent="0" algn="ctr">
              <a:lnSpc>
                <a:spcPct val="150000"/>
              </a:lnSpc>
              <a:buNone/>
            </a:pPr>
            <a:r>
              <a:rPr lang="en-US" sz="3300" dirty="0">
                <a:solidFill>
                  <a:srgbClr val="A50021"/>
                </a:solidFill>
              </a:rPr>
              <a:t>P(A and B) = P(A) </a:t>
            </a:r>
            <a:r>
              <a:rPr lang="en-US" sz="3300" dirty="0">
                <a:solidFill>
                  <a:srgbClr val="A50021"/>
                </a:solidFill>
                <a:sym typeface="Wingdings" pitchFamily="2" charset="2"/>
              </a:rPr>
              <a:t> </a:t>
            </a:r>
            <a:r>
              <a:rPr lang="en-US" sz="3300" dirty="0">
                <a:solidFill>
                  <a:srgbClr val="A50021"/>
                </a:solidFill>
              </a:rPr>
              <a:t>P(B given A)</a:t>
            </a:r>
          </a:p>
          <a:p>
            <a:pPr marL="0" indent="0" algn="ctr">
              <a:lnSpc>
                <a:spcPct val="150000"/>
              </a:lnSpc>
              <a:buNone/>
            </a:pPr>
            <a:r>
              <a:rPr lang="en-US" sz="3000" i="1" dirty="0"/>
              <a:t>also known as</a:t>
            </a:r>
          </a:p>
          <a:p>
            <a:pPr marL="0" indent="0" algn="ctr">
              <a:lnSpc>
                <a:spcPct val="150000"/>
              </a:lnSpc>
              <a:buNone/>
            </a:pPr>
            <a:r>
              <a:rPr lang="en-US" sz="4050" dirty="0"/>
              <a:t>P(A </a:t>
            </a:r>
            <a:r>
              <a:rPr lang="en-US" sz="4050" dirty="0">
                <a:solidFill>
                  <a:srgbClr val="0000FF"/>
                </a:solidFill>
                <a:sym typeface="Symbol"/>
              </a:rPr>
              <a:t></a:t>
            </a:r>
            <a:r>
              <a:rPr lang="en-US" sz="4050" dirty="0">
                <a:sym typeface="Symbol"/>
              </a:rPr>
              <a:t> B) = P(A) </a:t>
            </a:r>
            <a:r>
              <a:rPr lang="en-US" sz="4050" dirty="0">
                <a:solidFill>
                  <a:srgbClr val="0000FF"/>
                </a:solidFill>
                <a:sym typeface="Wingdings"/>
              </a:rPr>
              <a:t></a:t>
            </a:r>
            <a:r>
              <a:rPr lang="en-US" sz="4050" dirty="0">
                <a:sym typeface="Wingdings"/>
              </a:rPr>
              <a:t> P(B</a:t>
            </a:r>
            <a:r>
              <a:rPr lang="en-US" sz="4050" dirty="0">
                <a:solidFill>
                  <a:srgbClr val="0000FF"/>
                </a:solidFill>
                <a:sym typeface="Wingdings"/>
              </a:rPr>
              <a:t>|</a:t>
            </a:r>
            <a:r>
              <a:rPr lang="en-US" sz="4050" dirty="0">
                <a:sym typeface="Wingdings"/>
              </a:rPr>
              <a:t>A)</a:t>
            </a:r>
            <a:r>
              <a:rPr lang="en-US" sz="4050" dirty="0"/>
              <a:t> </a:t>
            </a:r>
          </a:p>
        </p:txBody>
      </p:sp>
    </p:spTree>
    <p:extLst>
      <p:ext uri="{BB962C8B-B14F-4D97-AF65-F5344CB8AC3E}">
        <p14:creationId xmlns:p14="http://schemas.microsoft.com/office/powerpoint/2010/main" val="4005497672"/>
      </p:ext>
    </p:extLst>
  </p:cSld>
  <p:clrMapOvr>
    <a:masterClrMapping/>
  </p:clrMapOvr>
  <p:transition spd="med">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0"/>
            <a:ext cx="6343650" cy="857250"/>
          </a:xfrm>
        </p:spPr>
        <p:txBody>
          <a:bodyPr/>
          <a:lstStyle/>
          <a:p>
            <a:pPr algn="l" eaLnBrk="1" hangingPunct="1"/>
            <a:r>
              <a:rPr lang="en-US" sz="2400" dirty="0"/>
              <a:t>Example 5</a:t>
            </a:r>
          </a:p>
        </p:txBody>
      </p:sp>
      <p:sp>
        <p:nvSpPr>
          <p:cNvPr id="38915" name="Rectangle 3"/>
          <p:cNvSpPr>
            <a:spLocks noGrp="1" noChangeArrowheads="1"/>
          </p:cNvSpPr>
          <p:nvPr>
            <p:ph type="body" idx="1"/>
          </p:nvPr>
        </p:nvSpPr>
        <p:spPr>
          <a:xfrm>
            <a:off x="1143000" y="571500"/>
            <a:ext cx="6515100" cy="2286000"/>
          </a:xfrm>
        </p:spPr>
        <p:txBody>
          <a:bodyPr/>
          <a:lstStyle/>
          <a:p>
            <a:pPr marL="0" indent="0">
              <a:buNone/>
            </a:pPr>
            <a:r>
              <a:rPr lang="en-US" sz="2100" dirty="0"/>
              <a:t>A jar contains 3 red, 5 green, 2 blue and 6 yellow marbles. A marble is chosen at random from the jar. A second marble is chosen </a:t>
            </a:r>
            <a:r>
              <a:rPr lang="en-US" sz="2100" u="sng" dirty="0">
                <a:solidFill>
                  <a:srgbClr val="0000FF"/>
                </a:solidFill>
              </a:rPr>
              <a:t>without</a:t>
            </a:r>
            <a:r>
              <a:rPr lang="en-US" sz="2100" dirty="0">
                <a:solidFill>
                  <a:srgbClr val="0000FF"/>
                </a:solidFill>
              </a:rPr>
              <a:t> replacing </a:t>
            </a:r>
            <a:r>
              <a:rPr lang="en-US" sz="2100" dirty="0"/>
              <a:t>the first one. What is the probability of choosing a green and a yellow marble?  </a:t>
            </a:r>
          </a:p>
          <a:p>
            <a:pPr marL="0" indent="0">
              <a:buNone/>
            </a:pPr>
            <a:r>
              <a:rPr lang="en-US" sz="2100" dirty="0">
                <a:solidFill>
                  <a:srgbClr val="FF0066"/>
                </a:solidFill>
              </a:rPr>
              <a:t>P(Green and Yellow)</a:t>
            </a:r>
          </a:p>
          <a:p>
            <a:pPr marL="0" indent="0">
              <a:buNone/>
            </a:pPr>
            <a:endParaRPr lang="en-US" sz="2100" dirty="0"/>
          </a:p>
          <a:p>
            <a:pPr marL="0" indent="0">
              <a:buNone/>
            </a:pPr>
            <a:endParaRPr lang="en-US" sz="2100" dirty="0"/>
          </a:p>
        </p:txBody>
      </p:sp>
      <p:graphicFrame>
        <p:nvGraphicFramePr>
          <p:cNvPr id="5" name="Object 4"/>
          <p:cNvGraphicFramePr>
            <a:graphicFrameLocks noChangeAspect="1"/>
          </p:cNvGraphicFramePr>
          <p:nvPr>
            <p:extLst/>
          </p:nvPr>
        </p:nvGraphicFramePr>
        <p:xfrm>
          <a:off x="3600450" y="3257550"/>
          <a:ext cx="2135847" cy="1667003"/>
        </p:xfrm>
        <a:graphic>
          <a:graphicData uri="http://schemas.openxmlformats.org/presentationml/2006/ole">
            <mc:AlternateContent xmlns:mc="http://schemas.openxmlformats.org/markup-compatibility/2006">
              <mc:Choice xmlns:v="urn:schemas-microsoft-com:vml" Requires="v">
                <p:oleObj spid="_x0000_s31756" name="Equation" r:id="rId3" imgW="520560" imgH="406080" progId="Equation.DSMT4">
                  <p:embed/>
                </p:oleObj>
              </mc:Choice>
              <mc:Fallback>
                <p:oleObj name="Equation" r:id="rId3" imgW="520560" imgH="406080" progId="Equation.DSMT4">
                  <p:embed/>
                  <p:pic>
                    <p:nvPicPr>
                      <p:cNvPr id="0" name=""/>
                      <p:cNvPicPr/>
                      <p:nvPr/>
                    </p:nvPicPr>
                    <p:blipFill>
                      <a:blip r:embed="rId4"/>
                      <a:stretch>
                        <a:fillRect/>
                      </a:stretch>
                    </p:blipFill>
                    <p:spPr>
                      <a:xfrm>
                        <a:off x="3600450" y="3257550"/>
                        <a:ext cx="2135847" cy="1667003"/>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5943600" y="3200400"/>
          <a:ext cx="1309688" cy="1905000"/>
        </p:xfrm>
        <a:graphic>
          <a:graphicData uri="http://schemas.openxmlformats.org/presentationml/2006/ole">
            <mc:AlternateContent xmlns:mc="http://schemas.openxmlformats.org/markup-compatibility/2006">
              <mc:Choice xmlns:v="urn:schemas-microsoft-com:vml" Requires="v">
                <p:oleObj spid="_x0000_s31757" name="Equation" r:id="rId5" imgW="279360" imgH="406080" progId="Equation.DSMT4">
                  <p:embed/>
                </p:oleObj>
              </mc:Choice>
              <mc:Fallback>
                <p:oleObj name="Equation" r:id="rId5" imgW="279360" imgH="406080" progId="Equation.DSMT4">
                  <p:embed/>
                  <p:pic>
                    <p:nvPicPr>
                      <p:cNvPr id="0" name=""/>
                      <p:cNvPicPr>
                        <a:picLocks noChangeAspect="1" noChangeArrowheads="1"/>
                      </p:cNvPicPr>
                      <p:nvPr/>
                    </p:nvPicPr>
                    <p:blipFill>
                      <a:blip r:embed="rId6"/>
                      <a:srcRect/>
                      <a:stretch>
                        <a:fillRect/>
                      </a:stretch>
                    </p:blipFill>
                    <p:spPr bwMode="auto">
                      <a:xfrm>
                        <a:off x="5943600" y="3200400"/>
                        <a:ext cx="1309688" cy="1905000"/>
                      </a:xfrm>
                      <a:prstGeom prst="rect">
                        <a:avLst/>
                      </a:prstGeom>
                      <a:noFill/>
                      <a:ln>
                        <a:noFill/>
                      </a:ln>
                    </p:spPr>
                  </p:pic>
                </p:oleObj>
              </mc:Fallback>
            </mc:AlternateContent>
          </a:graphicData>
        </a:graphic>
      </p:graphicFrame>
      <p:sp>
        <p:nvSpPr>
          <p:cNvPr id="7" name="Rectangle 3"/>
          <p:cNvSpPr txBox="1">
            <a:spLocks noChangeArrowheads="1"/>
          </p:cNvSpPr>
          <p:nvPr/>
        </p:nvSpPr>
        <p:spPr bwMode="auto">
          <a:xfrm>
            <a:off x="1257300" y="2628900"/>
            <a:ext cx="5772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buNone/>
            </a:pPr>
            <a:r>
              <a:rPr lang="en-US" sz="3300" kern="0" dirty="0"/>
              <a:t>P(A </a:t>
            </a:r>
            <a:r>
              <a:rPr lang="en-US" sz="3300" kern="0" dirty="0">
                <a:solidFill>
                  <a:srgbClr val="0000FF"/>
                </a:solidFill>
                <a:sym typeface="Symbol"/>
              </a:rPr>
              <a:t></a:t>
            </a:r>
            <a:r>
              <a:rPr lang="en-US" sz="3300" kern="0" dirty="0">
                <a:sym typeface="Symbol"/>
              </a:rPr>
              <a:t> B) = P(A) </a:t>
            </a:r>
            <a:r>
              <a:rPr lang="en-US" sz="3300" kern="0" dirty="0">
                <a:sym typeface="Wingdings"/>
              </a:rPr>
              <a:t> P(B</a:t>
            </a:r>
            <a:r>
              <a:rPr lang="en-US" sz="3300" kern="0" dirty="0">
                <a:solidFill>
                  <a:srgbClr val="0000FF"/>
                </a:solidFill>
                <a:sym typeface="Wingdings"/>
              </a:rPr>
              <a:t>|</a:t>
            </a:r>
            <a:r>
              <a:rPr lang="en-US" sz="3300" kern="0" dirty="0">
                <a:sym typeface="Wingdings"/>
              </a:rPr>
              <a:t>A)</a:t>
            </a:r>
            <a:r>
              <a:rPr lang="en-US" sz="3300" kern="0" dirty="0"/>
              <a:t>                                                </a:t>
            </a:r>
          </a:p>
        </p:txBody>
      </p:sp>
    </p:spTree>
    <p:extLst>
      <p:ext uri="{BB962C8B-B14F-4D97-AF65-F5344CB8AC3E}">
        <p14:creationId xmlns:p14="http://schemas.microsoft.com/office/powerpoint/2010/main" val="37440948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0"/>
            <a:ext cx="6343650" cy="857250"/>
          </a:xfrm>
        </p:spPr>
        <p:txBody>
          <a:bodyPr/>
          <a:lstStyle/>
          <a:p>
            <a:pPr algn="l" eaLnBrk="1" hangingPunct="1"/>
            <a:r>
              <a:rPr lang="en-US" sz="2400" dirty="0"/>
              <a:t>Example 6</a:t>
            </a:r>
          </a:p>
        </p:txBody>
      </p:sp>
      <p:sp>
        <p:nvSpPr>
          <p:cNvPr id="39939" name="Rectangle 3"/>
          <p:cNvSpPr>
            <a:spLocks noGrp="1" noChangeArrowheads="1"/>
          </p:cNvSpPr>
          <p:nvPr>
            <p:ph type="body" idx="1"/>
          </p:nvPr>
        </p:nvSpPr>
        <p:spPr>
          <a:xfrm>
            <a:off x="1200150" y="685800"/>
            <a:ext cx="6543675" cy="1885950"/>
          </a:xfrm>
        </p:spPr>
        <p:txBody>
          <a:bodyPr/>
          <a:lstStyle/>
          <a:p>
            <a:pPr marL="0" indent="0">
              <a:buNone/>
            </a:pPr>
            <a:r>
              <a:rPr lang="en-US" sz="2100" dirty="0"/>
              <a:t>An aquarium contains 6 male goldfish and 4 female goldfish.  You randomly select a fish from the tank, </a:t>
            </a:r>
            <a:r>
              <a:rPr lang="en-US" sz="2100" u="sng" dirty="0">
                <a:solidFill>
                  <a:srgbClr val="FF0066"/>
                </a:solidFill>
              </a:rPr>
              <a:t>do not</a:t>
            </a:r>
            <a:r>
              <a:rPr lang="en-US" sz="2100" dirty="0">
                <a:solidFill>
                  <a:srgbClr val="FF0066"/>
                </a:solidFill>
              </a:rPr>
              <a:t> replace it</a:t>
            </a:r>
            <a:r>
              <a:rPr lang="en-US" sz="2100" dirty="0"/>
              <a:t>, and then randomly select a second fish.  What is the probability that both fish are male? </a:t>
            </a:r>
            <a:r>
              <a:rPr lang="en-US" sz="2100" dirty="0">
                <a:solidFill>
                  <a:srgbClr val="FF0066"/>
                </a:solidFill>
              </a:rPr>
              <a:t>P(Male and Male)</a:t>
            </a:r>
          </a:p>
          <a:p>
            <a:pPr marL="0" indent="0">
              <a:buNone/>
            </a:pPr>
            <a:endParaRPr lang="en-US" sz="2100" dirty="0"/>
          </a:p>
          <a:p>
            <a:pPr marL="0" indent="0">
              <a:buNone/>
            </a:pPr>
            <a:endParaRPr lang="en-US" sz="2100" dirty="0"/>
          </a:p>
          <a:p>
            <a:pPr marL="0" indent="0">
              <a:buNone/>
            </a:pPr>
            <a:endParaRPr lang="en-US" sz="2100" dirty="0"/>
          </a:p>
        </p:txBody>
      </p:sp>
      <p:graphicFrame>
        <p:nvGraphicFramePr>
          <p:cNvPr id="5" name="Object 4"/>
          <p:cNvGraphicFramePr>
            <a:graphicFrameLocks noChangeAspect="1"/>
          </p:cNvGraphicFramePr>
          <p:nvPr>
            <p:extLst/>
          </p:nvPr>
        </p:nvGraphicFramePr>
        <p:xfrm>
          <a:off x="3756422" y="3257550"/>
          <a:ext cx="1822847" cy="1666875"/>
        </p:xfrm>
        <a:graphic>
          <a:graphicData uri="http://schemas.openxmlformats.org/presentationml/2006/ole">
            <mc:AlternateContent xmlns:mc="http://schemas.openxmlformats.org/markup-compatibility/2006">
              <mc:Choice xmlns:v="urn:schemas-microsoft-com:vml" Requires="v">
                <p:oleObj spid="_x0000_s32780" name="Equation" r:id="rId3" imgW="444240" imgH="406080" progId="Equation.DSMT4">
                  <p:embed/>
                </p:oleObj>
              </mc:Choice>
              <mc:Fallback>
                <p:oleObj name="Equation" r:id="rId3" imgW="444240" imgH="406080" progId="Equation.DSMT4">
                  <p:embed/>
                  <p:pic>
                    <p:nvPicPr>
                      <p:cNvPr id="0" name=""/>
                      <p:cNvPicPr/>
                      <p:nvPr/>
                    </p:nvPicPr>
                    <p:blipFill>
                      <a:blip r:embed="rId4"/>
                      <a:stretch>
                        <a:fillRect/>
                      </a:stretch>
                    </p:blipFill>
                    <p:spPr>
                      <a:xfrm>
                        <a:off x="3756422" y="3257550"/>
                        <a:ext cx="1822847" cy="166687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5772150" y="3200400"/>
          <a:ext cx="1309688" cy="1905000"/>
        </p:xfrm>
        <a:graphic>
          <a:graphicData uri="http://schemas.openxmlformats.org/presentationml/2006/ole">
            <mc:AlternateContent xmlns:mc="http://schemas.openxmlformats.org/markup-compatibility/2006">
              <mc:Choice xmlns:v="urn:schemas-microsoft-com:vml" Requires="v">
                <p:oleObj spid="_x0000_s32781" name="Equation" r:id="rId5" imgW="279360" imgH="406080" progId="Equation.DSMT4">
                  <p:embed/>
                </p:oleObj>
              </mc:Choice>
              <mc:Fallback>
                <p:oleObj name="Equation" r:id="rId5" imgW="279360" imgH="406080" progId="Equation.DSMT4">
                  <p:embed/>
                  <p:pic>
                    <p:nvPicPr>
                      <p:cNvPr id="0" name=""/>
                      <p:cNvPicPr>
                        <a:picLocks noChangeAspect="1" noChangeArrowheads="1"/>
                      </p:cNvPicPr>
                      <p:nvPr/>
                    </p:nvPicPr>
                    <p:blipFill>
                      <a:blip r:embed="rId6"/>
                      <a:srcRect/>
                      <a:stretch>
                        <a:fillRect/>
                      </a:stretch>
                    </p:blipFill>
                    <p:spPr bwMode="auto">
                      <a:xfrm>
                        <a:off x="5772150" y="3200400"/>
                        <a:ext cx="1309688" cy="1905000"/>
                      </a:xfrm>
                      <a:prstGeom prst="rect">
                        <a:avLst/>
                      </a:prstGeom>
                      <a:noFill/>
                      <a:ln>
                        <a:noFill/>
                      </a:ln>
                    </p:spPr>
                  </p:pic>
                </p:oleObj>
              </mc:Fallback>
            </mc:AlternateContent>
          </a:graphicData>
        </a:graphic>
      </p:graphicFrame>
      <p:sp>
        <p:nvSpPr>
          <p:cNvPr id="7" name="Rectangle 3"/>
          <p:cNvSpPr txBox="1">
            <a:spLocks noChangeArrowheads="1"/>
          </p:cNvSpPr>
          <p:nvPr/>
        </p:nvSpPr>
        <p:spPr bwMode="auto">
          <a:xfrm>
            <a:off x="1257300" y="2628900"/>
            <a:ext cx="5772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buNone/>
            </a:pPr>
            <a:r>
              <a:rPr lang="en-US" sz="3300" kern="0" dirty="0"/>
              <a:t>P(A </a:t>
            </a:r>
            <a:r>
              <a:rPr lang="en-US" sz="3300" kern="0" dirty="0">
                <a:solidFill>
                  <a:srgbClr val="0000FF"/>
                </a:solidFill>
                <a:sym typeface="Symbol"/>
              </a:rPr>
              <a:t></a:t>
            </a:r>
            <a:r>
              <a:rPr lang="en-US" sz="3300" kern="0" dirty="0">
                <a:sym typeface="Symbol"/>
              </a:rPr>
              <a:t> B) = P(A) </a:t>
            </a:r>
            <a:r>
              <a:rPr lang="en-US" sz="3300" kern="0" dirty="0">
                <a:sym typeface="Wingdings"/>
              </a:rPr>
              <a:t> P(B</a:t>
            </a:r>
            <a:r>
              <a:rPr lang="en-US" sz="3300" kern="0" dirty="0">
                <a:solidFill>
                  <a:srgbClr val="0000FF"/>
                </a:solidFill>
                <a:sym typeface="Wingdings"/>
              </a:rPr>
              <a:t>|</a:t>
            </a:r>
            <a:r>
              <a:rPr lang="en-US" sz="3300" kern="0" dirty="0">
                <a:sym typeface="Wingdings"/>
              </a:rPr>
              <a:t>A)</a:t>
            </a:r>
            <a:r>
              <a:rPr lang="en-US" sz="3300" kern="0" dirty="0"/>
              <a:t>                                                </a:t>
            </a:r>
          </a:p>
        </p:txBody>
      </p:sp>
    </p:spTree>
    <p:extLst>
      <p:ext uri="{BB962C8B-B14F-4D97-AF65-F5344CB8AC3E}">
        <p14:creationId xmlns:p14="http://schemas.microsoft.com/office/powerpoint/2010/main" val="8878036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0"/>
            <a:ext cx="6343650" cy="857250"/>
          </a:xfrm>
        </p:spPr>
        <p:txBody>
          <a:bodyPr/>
          <a:lstStyle/>
          <a:p>
            <a:pPr algn="l" eaLnBrk="1" hangingPunct="1"/>
            <a:r>
              <a:rPr lang="en-US" sz="2400" dirty="0"/>
              <a:t>Example 7</a:t>
            </a:r>
          </a:p>
        </p:txBody>
      </p:sp>
      <p:sp>
        <p:nvSpPr>
          <p:cNvPr id="40963" name="Rectangle 3"/>
          <p:cNvSpPr>
            <a:spLocks noGrp="1" noChangeArrowheads="1"/>
          </p:cNvSpPr>
          <p:nvPr>
            <p:ph type="body" idx="1"/>
          </p:nvPr>
        </p:nvSpPr>
        <p:spPr>
          <a:xfrm>
            <a:off x="1257300" y="742950"/>
            <a:ext cx="6515100" cy="2343150"/>
          </a:xfrm>
        </p:spPr>
        <p:txBody>
          <a:bodyPr/>
          <a:lstStyle/>
          <a:p>
            <a:pPr marL="0" indent="0">
              <a:buNone/>
            </a:pPr>
            <a:r>
              <a:rPr lang="en-US" sz="2100" dirty="0"/>
              <a:t>A random sample of parts coming off a machine is done by an inspector.  He found that 5 out of 100 parts are bad on average.  If he were to do a new sample, what is the probability that he picks a bad part and then, picks another bad part if he </a:t>
            </a:r>
            <a:r>
              <a:rPr lang="en-US" sz="2100" u="sng" dirty="0">
                <a:solidFill>
                  <a:srgbClr val="FF0066"/>
                </a:solidFill>
              </a:rPr>
              <a:t>doesn’t</a:t>
            </a:r>
            <a:r>
              <a:rPr lang="en-US" sz="2100" dirty="0">
                <a:solidFill>
                  <a:srgbClr val="FF0066"/>
                </a:solidFill>
              </a:rPr>
              <a:t> replace </a:t>
            </a:r>
            <a:r>
              <a:rPr lang="en-US" sz="2100" dirty="0"/>
              <a:t>the first?   </a:t>
            </a:r>
            <a:r>
              <a:rPr lang="en-US" sz="2100" dirty="0">
                <a:solidFill>
                  <a:srgbClr val="FF0066"/>
                </a:solidFill>
              </a:rPr>
              <a:t>P(Bad and Bad)</a:t>
            </a:r>
          </a:p>
          <a:p>
            <a:pPr marL="0" indent="0">
              <a:buNone/>
            </a:pPr>
            <a:endParaRPr lang="en-US" sz="2100" dirty="0"/>
          </a:p>
        </p:txBody>
      </p:sp>
      <p:graphicFrame>
        <p:nvGraphicFramePr>
          <p:cNvPr id="5" name="Object 4"/>
          <p:cNvGraphicFramePr>
            <a:graphicFrameLocks noChangeAspect="1"/>
          </p:cNvGraphicFramePr>
          <p:nvPr>
            <p:extLst/>
          </p:nvPr>
        </p:nvGraphicFramePr>
        <p:xfrm>
          <a:off x="3270648" y="3409950"/>
          <a:ext cx="2501503" cy="1666875"/>
        </p:xfrm>
        <a:graphic>
          <a:graphicData uri="http://schemas.openxmlformats.org/presentationml/2006/ole">
            <mc:AlternateContent xmlns:mc="http://schemas.openxmlformats.org/markup-compatibility/2006">
              <mc:Choice xmlns:v="urn:schemas-microsoft-com:vml" Requires="v">
                <p:oleObj spid="_x0000_s33812" name="Equation" r:id="rId3" imgW="609480" imgH="406080" progId="Equation.DSMT4">
                  <p:embed/>
                </p:oleObj>
              </mc:Choice>
              <mc:Fallback>
                <p:oleObj name="Equation" r:id="rId3" imgW="609480" imgH="406080" progId="Equation.DSMT4">
                  <p:embed/>
                  <p:pic>
                    <p:nvPicPr>
                      <p:cNvPr id="0" name=""/>
                      <p:cNvPicPr/>
                      <p:nvPr/>
                    </p:nvPicPr>
                    <p:blipFill>
                      <a:blip r:embed="rId4"/>
                      <a:stretch>
                        <a:fillRect/>
                      </a:stretch>
                    </p:blipFill>
                    <p:spPr>
                      <a:xfrm>
                        <a:off x="3270648" y="3409950"/>
                        <a:ext cx="2501503" cy="166687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5688807" y="3314700"/>
          <a:ext cx="2083594" cy="1905000"/>
        </p:xfrm>
        <a:graphic>
          <a:graphicData uri="http://schemas.openxmlformats.org/presentationml/2006/ole">
            <mc:AlternateContent xmlns:mc="http://schemas.openxmlformats.org/markup-compatibility/2006">
              <mc:Choice xmlns:v="urn:schemas-microsoft-com:vml" Requires="v">
                <p:oleObj spid="_x0000_s33813" name="Equation" r:id="rId5" imgW="444240" imgH="406080" progId="Equation.DSMT4">
                  <p:embed/>
                </p:oleObj>
              </mc:Choice>
              <mc:Fallback>
                <p:oleObj name="Equation" r:id="rId5" imgW="444240" imgH="406080" progId="Equation.DSMT4">
                  <p:embed/>
                  <p:pic>
                    <p:nvPicPr>
                      <p:cNvPr id="0" name=""/>
                      <p:cNvPicPr>
                        <a:picLocks noChangeAspect="1" noChangeArrowheads="1"/>
                      </p:cNvPicPr>
                      <p:nvPr/>
                    </p:nvPicPr>
                    <p:blipFill>
                      <a:blip r:embed="rId6"/>
                      <a:srcRect/>
                      <a:stretch>
                        <a:fillRect/>
                      </a:stretch>
                    </p:blipFill>
                    <p:spPr bwMode="auto">
                      <a:xfrm>
                        <a:off x="5688807" y="3314700"/>
                        <a:ext cx="2083594" cy="1905000"/>
                      </a:xfrm>
                      <a:prstGeom prst="rect">
                        <a:avLst/>
                      </a:prstGeom>
                      <a:noFill/>
                      <a:ln>
                        <a:noFill/>
                      </a:ln>
                    </p:spPr>
                  </p:pic>
                </p:oleObj>
              </mc:Fallback>
            </mc:AlternateContent>
          </a:graphicData>
        </a:graphic>
      </p:graphicFrame>
      <p:sp>
        <p:nvSpPr>
          <p:cNvPr id="7" name="Rectangle 3"/>
          <p:cNvSpPr txBox="1">
            <a:spLocks noChangeArrowheads="1"/>
          </p:cNvSpPr>
          <p:nvPr/>
        </p:nvSpPr>
        <p:spPr bwMode="auto">
          <a:xfrm>
            <a:off x="963709" y="2943225"/>
            <a:ext cx="5772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buNone/>
            </a:pPr>
            <a:r>
              <a:rPr lang="en-US" sz="3300" kern="0" dirty="0"/>
              <a:t>P(A </a:t>
            </a:r>
            <a:r>
              <a:rPr lang="en-US" sz="3300" kern="0" dirty="0">
                <a:solidFill>
                  <a:srgbClr val="0000FF"/>
                </a:solidFill>
                <a:sym typeface="Symbol"/>
              </a:rPr>
              <a:t></a:t>
            </a:r>
            <a:r>
              <a:rPr lang="en-US" sz="3300" kern="0" dirty="0">
                <a:sym typeface="Symbol"/>
              </a:rPr>
              <a:t> B) = P(A) </a:t>
            </a:r>
            <a:r>
              <a:rPr lang="en-US" sz="3300" kern="0" dirty="0">
                <a:sym typeface="Wingdings"/>
              </a:rPr>
              <a:t> P(B</a:t>
            </a:r>
            <a:r>
              <a:rPr lang="en-US" sz="3300" kern="0" dirty="0">
                <a:solidFill>
                  <a:srgbClr val="0000FF"/>
                </a:solidFill>
                <a:sym typeface="Wingdings"/>
              </a:rPr>
              <a:t>|</a:t>
            </a:r>
            <a:r>
              <a:rPr lang="en-US" sz="3300" kern="0" dirty="0">
                <a:sym typeface="Wingdings"/>
              </a:rPr>
              <a:t>A)</a:t>
            </a:r>
            <a:r>
              <a:rPr lang="en-US" sz="3300" kern="0" dirty="0"/>
              <a:t>                                                </a:t>
            </a:r>
          </a:p>
        </p:txBody>
      </p:sp>
    </p:spTree>
    <p:extLst>
      <p:ext uri="{BB962C8B-B14F-4D97-AF65-F5344CB8AC3E}">
        <p14:creationId xmlns:p14="http://schemas.microsoft.com/office/powerpoint/2010/main" val="390982956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pattFill prst="wdUpDiag">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00050"/>
            <a:ext cx="5829300" cy="3657600"/>
          </a:xfrm>
          <a:solidFill>
            <a:schemeClr val="bg1"/>
          </a:solidFill>
        </p:spPr>
        <p:txBody>
          <a:bodyPr/>
          <a:lstStyle/>
          <a:p>
            <a:r>
              <a:rPr lang="en-US" sz="5400" dirty="0"/>
              <a:t>Determining if 2 Events are Independent</a:t>
            </a:r>
          </a:p>
        </p:txBody>
      </p:sp>
    </p:spTree>
    <p:extLst>
      <p:ext uri="{BB962C8B-B14F-4D97-AF65-F5344CB8AC3E}">
        <p14:creationId xmlns:p14="http://schemas.microsoft.com/office/powerpoint/2010/main" val="2328118320"/>
      </p:ext>
    </p:extLst>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p:cNvSpPr>
            <a:spLocks noGrp="1" noChangeArrowheads="1"/>
          </p:cNvSpPr>
          <p:nvPr>
            <p:ph type="title"/>
          </p:nvPr>
        </p:nvSpPr>
        <p:spPr>
          <a:xfrm>
            <a:off x="1143000" y="0"/>
            <a:ext cx="6858000" cy="857250"/>
          </a:xfrm>
        </p:spPr>
        <p:txBody>
          <a:bodyPr/>
          <a:lstStyle/>
          <a:p>
            <a:pPr eaLnBrk="1" hangingPunct="1">
              <a:defRPr/>
            </a:pPr>
            <a:r>
              <a:rPr lang="en-US" sz="2700" u="sng" dirty="0">
                <a:solidFill>
                  <a:schemeClr val="accent2"/>
                </a:solidFill>
                <a:effectLst>
                  <a:outerShdw blurRad="38100" dist="38100" dir="2700000" algn="tl">
                    <a:srgbClr val="C0C0C0"/>
                  </a:outerShdw>
                </a:effectLst>
              </a:rPr>
              <a:t>Determining  if Events are Independent</a:t>
            </a:r>
          </a:p>
        </p:txBody>
      </p:sp>
      <p:sp>
        <p:nvSpPr>
          <p:cNvPr id="29699" name="Rectangle 3"/>
          <p:cNvSpPr>
            <a:spLocks noGrp="1" noChangeArrowheads="1"/>
          </p:cNvSpPr>
          <p:nvPr>
            <p:ph type="body" idx="1"/>
          </p:nvPr>
        </p:nvSpPr>
        <p:spPr>
          <a:xfrm>
            <a:off x="876300" y="1428750"/>
            <a:ext cx="7391400" cy="3257550"/>
          </a:xfrm>
        </p:spPr>
        <p:txBody>
          <a:bodyPr>
            <a:normAutofit/>
          </a:bodyPr>
          <a:lstStyle/>
          <a:p>
            <a:pPr marL="0" indent="0">
              <a:buNone/>
              <a:defRPr/>
            </a:pPr>
            <a:r>
              <a:rPr lang="en-US" dirty="0"/>
              <a:t>Substitute in what you know and check to see if left side equals right side.</a:t>
            </a:r>
          </a:p>
          <a:p>
            <a:pPr marL="0" indent="0">
              <a:buNone/>
              <a:defRPr/>
            </a:pPr>
            <a:endParaRPr lang="en-US" dirty="0" smtClean="0"/>
          </a:p>
          <a:p>
            <a:pPr marL="0" indent="0">
              <a:buNone/>
              <a:defRPr/>
            </a:pPr>
            <a:r>
              <a:rPr lang="en-US" dirty="0" smtClean="0"/>
              <a:t>		</a:t>
            </a:r>
            <a:r>
              <a:rPr lang="en-US" sz="3000" dirty="0"/>
              <a:t>P(A </a:t>
            </a:r>
            <a:r>
              <a:rPr lang="en-US" sz="3000" dirty="0">
                <a:sym typeface="Symbol"/>
              </a:rPr>
              <a:t></a:t>
            </a:r>
            <a:r>
              <a:rPr lang="en-US" sz="3000" dirty="0"/>
              <a:t> B) = P(A) </a:t>
            </a:r>
            <a:r>
              <a:rPr lang="en-US" sz="3000" dirty="0">
                <a:sym typeface="Wingdings"/>
              </a:rPr>
              <a:t> </a:t>
            </a:r>
            <a:r>
              <a:rPr lang="en-US" sz="3000" dirty="0"/>
              <a:t>P(B</a:t>
            </a:r>
            <a:r>
              <a:rPr lang="en-US" sz="3000" dirty="0" smtClean="0"/>
              <a:t>)</a:t>
            </a:r>
            <a:endParaRPr lang="en-US" sz="3000" dirty="0"/>
          </a:p>
        </p:txBody>
      </p:sp>
    </p:spTree>
    <p:extLst>
      <p:ext uri="{BB962C8B-B14F-4D97-AF65-F5344CB8AC3E}">
        <p14:creationId xmlns:p14="http://schemas.microsoft.com/office/powerpoint/2010/main" val="665828113"/>
      </p:ext>
    </p:extLst>
  </p:cSld>
  <p:clrMapOvr>
    <a:masterClrMapping/>
  </p:clrMapOvr>
  <p:transition spd="med">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99409"/>
            <a:ext cx="6343650" cy="628650"/>
          </a:xfrm>
        </p:spPr>
        <p:txBody>
          <a:bodyPr/>
          <a:lstStyle/>
          <a:p>
            <a:pPr algn="l" eaLnBrk="1" hangingPunct="1"/>
            <a:r>
              <a:rPr lang="en-US" sz="2400" dirty="0"/>
              <a:t>Example 8</a:t>
            </a:r>
          </a:p>
        </p:txBody>
      </p:sp>
      <p:sp>
        <p:nvSpPr>
          <p:cNvPr id="35843" name="Rectangle 3"/>
          <p:cNvSpPr>
            <a:spLocks noGrp="1" noChangeArrowheads="1"/>
          </p:cNvSpPr>
          <p:nvPr>
            <p:ph type="body" idx="1"/>
          </p:nvPr>
        </p:nvSpPr>
        <p:spPr>
          <a:xfrm>
            <a:off x="76200" y="457200"/>
            <a:ext cx="9144000" cy="2400300"/>
          </a:xfrm>
        </p:spPr>
        <p:txBody>
          <a:bodyPr>
            <a:normAutofit/>
          </a:bodyPr>
          <a:lstStyle/>
          <a:p>
            <a:pPr marL="0" indent="0">
              <a:buNone/>
              <a:defRPr/>
            </a:pPr>
            <a:r>
              <a:rPr lang="en-US" b="0" dirty="0" smtClean="0"/>
              <a:t>Let event M</a:t>
            </a:r>
            <a:r>
              <a:rPr lang="en-US" b="0" dirty="0"/>
              <a:t> </a:t>
            </a:r>
            <a:r>
              <a:rPr lang="en-US" b="0" dirty="0" smtClean="0"/>
              <a:t> = taking a math class. Let event S = taking a science class. Then, M</a:t>
            </a:r>
            <a:r>
              <a:rPr lang="en-US" b="0" dirty="0"/>
              <a:t> </a:t>
            </a:r>
            <a:r>
              <a:rPr lang="en-US" b="0" dirty="0" smtClean="0"/>
              <a:t>and</a:t>
            </a:r>
            <a:r>
              <a:rPr lang="en-US" b="0" dirty="0"/>
              <a:t> </a:t>
            </a:r>
            <a:r>
              <a:rPr lang="en-US" b="0" dirty="0" smtClean="0"/>
              <a:t>S = taking a math class and a science class. </a:t>
            </a:r>
          </a:p>
          <a:p>
            <a:pPr marL="0" indent="0">
              <a:buNone/>
              <a:defRPr/>
            </a:pPr>
            <a:r>
              <a:rPr lang="en-US" sz="1800" dirty="0"/>
              <a:t>    Suppose P(M) = 0.6, P(S) = 0.5, and P(M and S) = 0.3.</a:t>
            </a:r>
          </a:p>
          <a:p>
            <a:pPr marL="0" indent="0">
              <a:buNone/>
              <a:defRPr/>
            </a:pPr>
            <a:r>
              <a:rPr lang="en-US" sz="1800" dirty="0"/>
              <a:t>    Are M and S independent?</a:t>
            </a:r>
          </a:p>
        </p:txBody>
      </p:sp>
      <p:sp>
        <p:nvSpPr>
          <p:cNvPr id="4" name="Rectangle 41"/>
          <p:cNvSpPr>
            <a:spLocks noChangeArrowheads="1"/>
          </p:cNvSpPr>
          <p:nvPr/>
        </p:nvSpPr>
        <p:spPr bwMode="auto">
          <a:xfrm>
            <a:off x="114300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5" name="Object 4"/>
          <p:cNvGraphicFramePr>
            <a:graphicFrameLocks noChangeAspect="1"/>
          </p:cNvGraphicFramePr>
          <p:nvPr>
            <p:extLst/>
          </p:nvPr>
        </p:nvGraphicFramePr>
        <p:xfrm>
          <a:off x="2805250" y="2571751"/>
          <a:ext cx="3424100" cy="728216"/>
        </p:xfrm>
        <a:graphic>
          <a:graphicData uri="http://schemas.openxmlformats.org/presentationml/2006/ole">
            <mc:AlternateContent xmlns:mc="http://schemas.openxmlformats.org/markup-compatibility/2006">
              <mc:Choice xmlns:v="urn:schemas-microsoft-com:vml" Requires="v">
                <p:oleObj spid="_x0000_s34845" name="Equation" r:id="rId3" imgW="1562100" imgH="330200" progId="Equation.DSMT4">
                  <p:embed/>
                </p:oleObj>
              </mc:Choice>
              <mc:Fallback>
                <p:oleObj name="Equation" r:id="rId3" imgW="1562100" imgH="33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250" y="2571751"/>
                        <a:ext cx="3424100" cy="72821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nvPr>
        </p:nvGraphicFramePr>
        <p:xfrm>
          <a:off x="3829050" y="3200400"/>
          <a:ext cx="1657350" cy="719872"/>
        </p:xfrm>
        <a:graphic>
          <a:graphicData uri="http://schemas.openxmlformats.org/presentationml/2006/ole">
            <mc:AlternateContent xmlns:mc="http://schemas.openxmlformats.org/markup-compatibility/2006">
              <mc:Choice xmlns:v="urn:schemas-microsoft-com:vml" Requires="v">
                <p:oleObj spid="_x0000_s34846" name="Equation" r:id="rId5" imgW="647640" imgH="279360" progId="Equation.DSMT4">
                  <p:embed/>
                </p:oleObj>
              </mc:Choice>
              <mc:Fallback>
                <p:oleObj name="Equation" r:id="rId5" imgW="647640" imgH="279360" progId="Equation.DSMT4">
                  <p:embed/>
                  <p:pic>
                    <p:nvPicPr>
                      <p:cNvPr id="0" name=""/>
                      <p:cNvPicPr>
                        <a:picLocks noChangeAspect="1" noChangeArrowheads="1"/>
                      </p:cNvPicPr>
                      <p:nvPr/>
                    </p:nvPicPr>
                    <p:blipFill>
                      <a:blip r:embed="rId6"/>
                      <a:srcRect/>
                      <a:stretch>
                        <a:fillRect/>
                      </a:stretch>
                    </p:blipFill>
                    <p:spPr bwMode="auto">
                      <a:xfrm>
                        <a:off x="3829050" y="3200400"/>
                        <a:ext cx="1657350" cy="71987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nvPr>
        </p:nvGraphicFramePr>
        <p:xfrm>
          <a:off x="3709987" y="3943351"/>
          <a:ext cx="2347913" cy="508397"/>
        </p:xfrm>
        <a:graphic>
          <a:graphicData uri="http://schemas.openxmlformats.org/presentationml/2006/ole">
            <mc:AlternateContent xmlns:mc="http://schemas.openxmlformats.org/markup-compatibility/2006">
              <mc:Choice xmlns:v="urn:schemas-microsoft-com:vml" Requires="v">
                <p:oleObj spid="_x0000_s34847" name="Equation" r:id="rId7" imgW="825480" imgH="177480" progId="Equation.DSMT4">
                  <p:embed/>
                </p:oleObj>
              </mc:Choice>
              <mc:Fallback>
                <p:oleObj name="Equation" r:id="rId7" imgW="825480" imgH="177480" progId="Equation.DSMT4">
                  <p:embed/>
                  <p:pic>
                    <p:nvPicPr>
                      <p:cNvPr id="0" name=""/>
                      <p:cNvPicPr>
                        <a:picLocks noChangeAspect="1" noChangeArrowheads="1"/>
                      </p:cNvPicPr>
                      <p:nvPr/>
                    </p:nvPicPr>
                    <p:blipFill>
                      <a:blip r:embed="rId8"/>
                      <a:srcRect/>
                      <a:stretch>
                        <a:fillRect/>
                      </a:stretch>
                    </p:blipFill>
                    <p:spPr bwMode="auto">
                      <a:xfrm>
                        <a:off x="3709987" y="3943351"/>
                        <a:ext cx="2347913"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148530" y="4427920"/>
            <a:ext cx="6852470" cy="738664"/>
          </a:xfrm>
          <a:prstGeom prst="rect">
            <a:avLst/>
          </a:prstGeom>
          <a:solidFill>
            <a:srgbClr val="FFFF66"/>
          </a:solidFill>
        </p:spPr>
        <p:txBody>
          <a:bodyPr wrap="square" rtlCol="0">
            <a:spAutoFit/>
          </a:bodyPr>
          <a:lstStyle/>
          <a:p>
            <a:r>
              <a:rPr lang="en-US" sz="2100" b="1" i="1" u="sng" dirty="0">
                <a:latin typeface="+mj-lt"/>
              </a:rPr>
              <a:t>Conclusion</a:t>
            </a:r>
            <a:r>
              <a:rPr lang="en-US" sz="2100" b="1" i="1" dirty="0">
                <a:latin typeface="+mj-lt"/>
              </a:rPr>
              <a:t>:  </a:t>
            </a:r>
            <a:r>
              <a:rPr lang="en-US" sz="2100" dirty="0">
                <a:latin typeface="+mj-lt"/>
              </a:rPr>
              <a:t>Taking a math class and taking a science class are independent of each other.</a:t>
            </a:r>
          </a:p>
        </p:txBody>
      </p:sp>
    </p:spTree>
    <p:extLst>
      <p:ext uri="{BB962C8B-B14F-4D97-AF65-F5344CB8AC3E}">
        <p14:creationId xmlns:p14="http://schemas.microsoft.com/office/powerpoint/2010/main" val="244494488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stom 1">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WidescreenPres</Template>
  <TotalTime>0</TotalTime>
  <Words>5315</Words>
  <Application>Microsoft Office PowerPoint</Application>
  <PresentationFormat>On-screen Show (16:9)</PresentationFormat>
  <Paragraphs>894</Paragraphs>
  <Slides>143</Slides>
  <Notes>29</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143</vt:i4>
      </vt:variant>
    </vt:vector>
  </HeadingPairs>
  <TitlesOfParts>
    <vt:vector size="154" baseType="lpstr">
      <vt:lpstr>MS Mincho</vt:lpstr>
      <vt:lpstr>Arial</vt:lpstr>
      <vt:lpstr>Arial Rounded MT Bold</vt:lpstr>
      <vt:lpstr>Calibri</vt:lpstr>
      <vt:lpstr>Century Gothic</vt:lpstr>
      <vt:lpstr>Symbol</vt:lpstr>
      <vt:lpstr>Times New Roman</vt:lpstr>
      <vt:lpstr>Wingdings</vt:lpstr>
      <vt:lpstr>Wingdings 2</vt:lpstr>
      <vt:lpstr>WidescreenPres</vt:lpstr>
      <vt:lpstr>Equation</vt:lpstr>
      <vt:lpstr>PowerPoint Presentation</vt:lpstr>
      <vt:lpstr>PowerPoint Presentation</vt:lpstr>
      <vt:lpstr>Unit 3: Applications of probability LG 3-1: Conditional probability LG 3-2: compound probability</vt:lpstr>
      <vt:lpstr>In this unit you will: </vt:lpstr>
      <vt:lpstr>LG 3-1 Understandings:</vt:lpstr>
      <vt:lpstr>LG 3-1 Essential Questions:</vt:lpstr>
      <vt:lpstr>Vocabulary, Set Notation, and Venn Diagrams</vt:lpstr>
      <vt:lpstr>Probability</vt:lpstr>
      <vt:lpstr>Diagram from Walch Education</vt:lpstr>
      <vt:lpstr>Experiment</vt:lpstr>
      <vt:lpstr>Outcomes</vt:lpstr>
      <vt:lpstr>Sample Space</vt:lpstr>
      <vt:lpstr>Event</vt:lpstr>
      <vt:lpstr>Set</vt:lpstr>
      <vt:lpstr>Subset</vt:lpstr>
      <vt:lpstr>Empty Set</vt:lpstr>
      <vt:lpstr>Union</vt:lpstr>
      <vt:lpstr>Intersection</vt:lpstr>
      <vt:lpstr>Complement</vt:lpstr>
      <vt:lpstr>Set Notation Handout</vt:lpstr>
      <vt:lpstr>Hector has entered the following names in the contact list of his new cellphone: Alicia, Brisa, Steve, Don, and Ellis.</vt:lpstr>
      <vt:lpstr>Hector has entered the following names in the contact list of his new cellphone: Alicia, Brisa, Steve, Don, and Ellis.</vt:lpstr>
      <vt:lpstr>Hector has entered the following names in the contact list of his new cellphone: Alicia, Brisa, Steve, Don, and Ellis.</vt:lpstr>
      <vt:lpstr>Hector has entered the following names in the contact list of his new cellphone: Alicia, Brisa, Steve, Don, and Ellis.</vt:lpstr>
      <vt:lpstr>Hector has entered the following names in the contact list of his new cellphone: Alicia, Brisa, Steve, Don, and Ellis.</vt:lpstr>
      <vt:lpstr>Hector has entered the following names in the contact list of his new cellphone: Alicia, Brisa, Steve, Don, and Ellis.</vt:lpstr>
      <vt:lpstr>Hector has entered the following names in the contact list of his new cellphone: Alicia, Brisa, Steve, Don, and Ellis.</vt:lpstr>
      <vt:lpstr>Classwork Worksheet</vt:lpstr>
      <vt:lpstr>PowerPoint Presentation</vt:lpstr>
      <vt:lpstr>Warm UP</vt:lpstr>
      <vt:lpstr>Mutually Exclusive VS. Overlapping</vt:lpstr>
      <vt:lpstr>PowerPoint Presentation</vt:lpstr>
      <vt:lpstr>PowerPoint Presentation</vt:lpstr>
      <vt:lpstr>PowerPoint Presentation</vt:lpstr>
      <vt:lpstr>OR</vt:lpstr>
      <vt:lpstr>PowerPoint Presentation</vt:lpstr>
      <vt:lpstr>Sum of Rolling 2 Dice</vt:lpstr>
      <vt:lpstr>PowerPoint Presentation</vt:lpstr>
      <vt:lpstr>Deck of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Mutually Exclusive Practice WS</vt:lpstr>
      <vt:lpstr>Using Venn Diagrams HW WS</vt:lpstr>
      <vt:lpstr>Warm up!</vt:lpstr>
      <vt:lpstr>Warm up take 2!</vt:lpstr>
      <vt:lpstr>PowerPoint Presentation</vt:lpstr>
      <vt:lpstr>PowerPoint Presentation</vt:lpstr>
      <vt:lpstr>The usefulness of probability…</vt:lpstr>
      <vt:lpstr>Conditional Probability</vt:lpstr>
      <vt:lpstr>Conditional Probability</vt:lpstr>
      <vt:lpstr>Conditional Probability Formula</vt:lpstr>
      <vt:lpstr>Conditional Probability Example</vt:lpstr>
      <vt:lpstr>PowerPoint Presentation</vt:lpstr>
      <vt:lpstr>PowerPoint Presentation</vt:lpstr>
      <vt:lpstr>PowerPoint Presentation</vt:lpstr>
      <vt:lpstr>Unit 1 Reassessments</vt:lpstr>
      <vt:lpstr>Classwork</vt:lpstr>
      <vt:lpstr>Homework</vt:lpstr>
      <vt:lpstr>Warm UP</vt:lpstr>
      <vt:lpstr>PowerPoint Presentation</vt:lpstr>
      <vt:lpstr>The following are student responses to this problem. Answer these questions: </vt:lpstr>
      <vt:lpstr>PowerPoint Presentation</vt:lpstr>
      <vt:lpstr>PowerPoint Presentation</vt:lpstr>
      <vt:lpstr>PowerPoint Presentation</vt:lpstr>
      <vt:lpstr>In conclusion…</vt:lpstr>
      <vt:lpstr>Different Representations</vt:lpstr>
      <vt:lpstr>Conditional Probability</vt:lpstr>
      <vt:lpstr>Conditional Probability</vt:lpstr>
      <vt:lpstr>Unit 1 Reassessments</vt:lpstr>
      <vt:lpstr>Using Tree Diagrams </vt:lpstr>
      <vt:lpstr>You Try One</vt:lpstr>
      <vt:lpstr>Warm up</vt:lpstr>
      <vt:lpstr>Queeeeez time </vt:lpstr>
      <vt:lpstr>Today’s bell schedule</vt:lpstr>
      <vt:lpstr>LG 3-2 Understandings:</vt:lpstr>
      <vt:lpstr>LG 3-2 Essential Questions:</vt:lpstr>
      <vt:lpstr>Probability</vt:lpstr>
      <vt:lpstr>Independent Events</vt:lpstr>
      <vt:lpstr>Independent Event FORMULA</vt:lpstr>
      <vt:lpstr>Example 1</vt:lpstr>
      <vt:lpstr>Example 2</vt:lpstr>
      <vt:lpstr>Example 3</vt:lpstr>
      <vt:lpstr>Example 4</vt:lpstr>
      <vt:lpstr>Dependent Events</vt:lpstr>
      <vt:lpstr>Dependent Event Formula</vt:lpstr>
      <vt:lpstr>Example 5</vt:lpstr>
      <vt:lpstr>Example 6</vt:lpstr>
      <vt:lpstr>Example 7</vt:lpstr>
      <vt:lpstr>Determining if 2 Events are Independent</vt:lpstr>
      <vt:lpstr>Determining  if Events are Independent</vt:lpstr>
      <vt:lpstr>Example 8</vt:lpstr>
      <vt:lpstr>Example 9</vt:lpstr>
      <vt:lpstr>Practice!</vt:lpstr>
      <vt:lpstr>Get into your groups:</vt:lpstr>
      <vt:lpstr>Get into your groups:</vt:lpstr>
      <vt:lpstr>Warm UP</vt:lpstr>
      <vt:lpstr>Spinner Bingo!</vt:lpstr>
      <vt:lpstr>PowerPoint Presentation</vt:lpstr>
      <vt:lpstr>Working together…</vt:lpstr>
      <vt:lpstr>Warm up</vt:lpstr>
      <vt:lpstr>Independent vs. Dependent Practice</vt:lpstr>
      <vt:lpstr>Medical Testing</vt:lpstr>
      <vt:lpstr>Medical Testing</vt:lpstr>
      <vt:lpstr>PowerPoint Presentation</vt:lpstr>
      <vt:lpstr>PowerPoint Presentation</vt:lpstr>
      <vt:lpstr>PowerPoint Presentation</vt:lpstr>
      <vt:lpstr>PowerPoint Presentation</vt:lpstr>
      <vt:lpstr>PowerPoint Presentation</vt:lpstr>
      <vt:lpstr>PowerPoint Presentation</vt:lpstr>
      <vt:lpstr>Probability Project for the Break!</vt:lpstr>
      <vt:lpstr>Warm UP</vt:lpstr>
      <vt:lpstr>Group Activity</vt:lpstr>
      <vt:lpstr>Answers to Card Sort</vt:lpstr>
      <vt:lpstr>Turn in your False Positive Project</vt:lpstr>
      <vt:lpstr>Homework Review sheet</vt:lpstr>
      <vt:lpstr>Warm UP</vt:lpstr>
      <vt:lpstr>Unit 3 Review</vt:lpstr>
      <vt:lpstr>Problem 1</vt:lpstr>
      <vt:lpstr>Problem 2</vt:lpstr>
      <vt:lpstr>Problem 3</vt:lpstr>
      <vt:lpstr>Problem 4</vt:lpstr>
      <vt:lpstr>Problem 5</vt:lpstr>
      <vt:lpstr>Problem 6</vt:lpstr>
      <vt:lpstr>Problem 7</vt:lpstr>
      <vt:lpstr>Problem 8</vt:lpstr>
      <vt:lpstr>Problem 9</vt:lpstr>
      <vt:lpstr>Problem 10</vt:lpstr>
      <vt:lpstr>Problem 11</vt:lpstr>
      <vt:lpstr>Problem 12</vt:lpstr>
      <vt:lpstr>Unit 2 retest tomorrow PM</vt:lpstr>
      <vt:lpstr>Warm Up</vt:lpstr>
      <vt:lpstr>Queeeeez Time</vt:lpstr>
      <vt:lpstr>Unit 2 retest today after school</vt:lpstr>
      <vt:lpstr>Conditional Probability Practice</vt:lpstr>
      <vt:lpstr>Probability Touchstone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2014-11-10T21:17:47Z</dcterms:created>
  <dcterms:modified xsi:type="dcterms:W3CDTF">2017-02-28T18:53:32Z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y fmtid="{D5CDD505-2E9C-101B-9397-08002B2CF9AE}" pid="3" name="AutoReflect">
    <vt:bool>false</vt:bool>
  </property>
  <property fmtid="{D5CDD505-2E9C-101B-9397-08002B2CF9AE}" pid="4" name="KeepGraph">
    <vt:bool>false</vt:bool>
  </property>
  <property fmtid="{D5CDD505-2E9C-101B-9397-08002B2CF9AE}" pid="5" name="ShowTimer">
    <vt:bool>true</vt:bool>
  </property>
  <property fmtid="{D5CDD505-2E9C-101B-9397-08002B2CF9AE}" pid="6" name="ShowPercent">
    <vt:bool>true</vt:bool>
  </property>
</Properties>
</file>